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9" r:id="rId2"/>
    <p:sldMasterId id="2147483692" r:id="rId3"/>
  </p:sldMasterIdLst>
  <p:notesMasterIdLst>
    <p:notesMasterId r:id="rId15"/>
  </p:notesMasterIdLst>
  <p:sldIdLst>
    <p:sldId id="672" r:id="rId4"/>
    <p:sldId id="696" r:id="rId5"/>
    <p:sldId id="713" r:id="rId6"/>
    <p:sldId id="717" r:id="rId7"/>
    <p:sldId id="718" r:id="rId8"/>
    <p:sldId id="723" r:id="rId9"/>
    <p:sldId id="726" r:id="rId10"/>
    <p:sldId id="724" r:id="rId11"/>
    <p:sldId id="725" r:id="rId12"/>
    <p:sldId id="720" r:id="rId13"/>
    <p:sldId id="722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3CF2C3-3950-4E40-A02F-66DCCF188A6B}">
          <p14:sldIdLst>
            <p14:sldId id="672"/>
            <p14:sldId id="696"/>
            <p14:sldId id="713"/>
            <p14:sldId id="717"/>
            <p14:sldId id="718"/>
            <p14:sldId id="723"/>
            <p14:sldId id="726"/>
            <p14:sldId id="724"/>
            <p14:sldId id="725"/>
            <p14:sldId id="720"/>
            <p14:sldId id="722"/>
          </p14:sldIdLst>
        </p14:section>
        <p14:section name="附录-素材" id="{3050140B-5B37-47BE-8423-F6A0577ED44C}">
          <p14:sldIdLst/>
        </p14:section>
        <p14:section name="使用规范" id="{47918508-6F2A-4DC8-ACB3-0B9712E4E20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79874" autoAdjust="0"/>
  </p:normalViewPr>
  <p:slideViewPr>
    <p:cSldViewPr snapToGrid="0">
      <p:cViewPr varScale="1">
        <p:scale>
          <a:sx n="125" d="100"/>
          <a:sy n="125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email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02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8218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93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10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58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4.png"/><Relationship Id="rId4" Type="http://schemas.openxmlformats.org/officeDocument/2006/relationships/image" Target="../media/image16.jp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3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44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1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20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19.png"/><Relationship Id="rId5" Type="http://schemas.openxmlformats.org/officeDocument/2006/relationships/image" Target="../media/image47.png"/><Relationship Id="rId10" Type="http://schemas.openxmlformats.org/officeDocument/2006/relationships/image" Target="../media/image18.png"/><Relationship Id="rId4" Type="http://schemas.openxmlformats.org/officeDocument/2006/relationships/image" Target="../media/image46.png"/><Relationship Id="rId9" Type="http://schemas.openxmlformats.org/officeDocument/2006/relationships/image" Target="../media/image17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280D5B-7617-4A16-A824-4CED80D3B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8185" y="1599518"/>
            <a:ext cx="4863149" cy="878840"/>
          </a:xfrm>
        </p:spPr>
        <p:txBody>
          <a:bodyPr/>
          <a:lstStyle/>
          <a:p>
            <a:pPr algn="ctr"/>
            <a:r>
              <a:rPr lang="zh-CN" altLang="en-US" dirty="0">
                <a:ea typeface="+mn-ea"/>
                <a:cs typeface="+mn-ea"/>
              </a:rPr>
              <a:t>完整电路智能识别系统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652958" y="4379642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汇报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人：</a:t>
            </a: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邱瑞宸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150C4D-B9D9-453C-8026-A24298F5C6D6}"/>
              </a:ext>
            </a:extLst>
          </p:cNvPr>
          <p:cNvSpPr/>
          <p:nvPr/>
        </p:nvSpPr>
        <p:spPr>
          <a:xfrm>
            <a:off x="3159760" y="4379642"/>
            <a:ext cx="3324805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指导老师：</a:t>
            </a: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魏海坤、陈泓材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答辩日期：</a:t>
            </a:r>
            <a:r>
              <a:rPr lang="en-US" altLang="zh-CN" sz="2000" dirty="0">
                <a:solidFill>
                  <a:schemeClr val="accent1"/>
                </a:solidFill>
                <a:latin typeface="Arial"/>
                <a:cs typeface="+mn-ea"/>
              </a:rPr>
              <a:t>2023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/3/6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1BD0DE-90A8-CA19-3554-28E9429BF3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04---</a:t>
            </a:r>
            <a:r>
              <a:rPr lang="zh-CN" altLang="en-US" dirty="0"/>
              <a:t>工作进展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C7E78F-8F07-B6DA-CB08-63AE626D738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本占位符 15">
            <a:extLst>
              <a:ext uri="{FF2B5EF4-FFF2-40B4-BE49-F238E27FC236}">
                <a16:creationId xmlns:a16="http://schemas.microsoft.com/office/drawing/2014/main" id="{CA3A0B13-FAC6-48EA-B95A-7F6E57B41F52}"/>
              </a:ext>
            </a:extLst>
          </p:cNvPr>
          <p:cNvSpPr txBox="1">
            <a:spLocks/>
          </p:cNvSpPr>
          <p:nvPr/>
        </p:nvSpPr>
        <p:spPr>
          <a:xfrm>
            <a:off x="1151139" y="1016199"/>
            <a:ext cx="2901596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目前缺陷</a:t>
            </a:r>
            <a:endParaRPr lang="en-US" altLang="zh-CN" dirty="0"/>
          </a:p>
        </p:txBody>
      </p:sp>
      <p:grpSp>
        <p:nvGrpSpPr>
          <p:cNvPr id="8" name="Group 48">
            <a:extLst>
              <a:ext uri="{FF2B5EF4-FFF2-40B4-BE49-F238E27FC236}">
                <a16:creationId xmlns:a16="http://schemas.microsoft.com/office/drawing/2014/main" id="{17F2B0EF-6918-4AF5-90F5-906325F5D6C2}"/>
              </a:ext>
            </a:extLst>
          </p:cNvPr>
          <p:cNvGrpSpPr/>
          <p:nvPr/>
        </p:nvGrpSpPr>
        <p:grpSpPr>
          <a:xfrm>
            <a:off x="660400" y="1011269"/>
            <a:ext cx="409972" cy="409972"/>
            <a:chOff x="669869" y="597304"/>
            <a:chExt cx="409972" cy="409972"/>
          </a:xfrm>
        </p:grpSpPr>
        <p:sp>
          <p:nvSpPr>
            <p:cNvPr id="9" name="íṥļîḓê">
              <a:extLst>
                <a:ext uri="{FF2B5EF4-FFF2-40B4-BE49-F238E27FC236}">
                  <a16:creationId xmlns:a16="http://schemas.microsoft.com/office/drawing/2014/main" id="{296C5654-E326-4292-9E63-91D2BAAD24D7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0" name="íṥlíḓê">
              <a:extLst>
                <a:ext uri="{FF2B5EF4-FFF2-40B4-BE49-F238E27FC236}">
                  <a16:creationId xmlns:a16="http://schemas.microsoft.com/office/drawing/2014/main" id="{1592B0AD-2248-44D9-B750-119D8BB4D8B3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1" name="ïśļiḑé">
              <a:extLst>
                <a:ext uri="{FF2B5EF4-FFF2-40B4-BE49-F238E27FC236}">
                  <a16:creationId xmlns:a16="http://schemas.microsoft.com/office/drawing/2014/main" id="{3C593B73-E1B9-4422-B901-7F5492ED43F9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B336110-3355-4F72-92D0-663246C7EE88}"/>
              </a:ext>
            </a:extLst>
          </p:cNvPr>
          <p:cNvSpPr txBox="1"/>
          <p:nvPr/>
        </p:nvSpPr>
        <p:spPr>
          <a:xfrm>
            <a:off x="951700" y="1454212"/>
            <a:ext cx="5091590" cy="2218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</a:rPr>
              <a:t>元器件的检测精度和召回率还不够</a:t>
            </a:r>
            <a:r>
              <a:rPr lang="zh-CN" altLang="en-US" sz="1600" dirty="0"/>
              <a:t>：一些数据集中少样本的元器件检测效果未达标。原因：数据集不平衡、样本数不够、目标检测算法调优。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</a:rPr>
              <a:t>复杂电路分析能力不足</a:t>
            </a:r>
            <a:r>
              <a:rPr lang="zh-CN" altLang="en-US" sz="1600" dirty="0"/>
              <a:t>：网络识别主要采用连通域分析，在一些复杂电路中，相连的线不一定具有电气上的连接关系。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</a:rPr>
              <a:t>可视化界面暂未实现</a:t>
            </a:r>
            <a:r>
              <a:rPr lang="zh-CN" altLang="en-US" sz="1600" dirty="0"/>
              <a:t>：考虑实现人工</a:t>
            </a:r>
            <a:r>
              <a:rPr lang="en-US" altLang="zh-CN" sz="1600" dirty="0"/>
              <a:t>UI</a:t>
            </a:r>
            <a:r>
              <a:rPr lang="zh-CN" altLang="en-US" sz="1600" dirty="0"/>
              <a:t>校正的系统。</a:t>
            </a:r>
            <a:endParaRPr lang="en-US" altLang="zh-CN" sz="1600" dirty="0"/>
          </a:p>
        </p:txBody>
      </p:sp>
      <p:sp>
        <p:nvSpPr>
          <p:cNvPr id="6" name="文本占位符 15">
            <a:extLst>
              <a:ext uri="{FF2B5EF4-FFF2-40B4-BE49-F238E27FC236}">
                <a16:creationId xmlns:a16="http://schemas.microsoft.com/office/drawing/2014/main" id="{F27BE477-FEE2-FDA0-2FB6-82765214B45B}"/>
              </a:ext>
            </a:extLst>
          </p:cNvPr>
          <p:cNvSpPr txBox="1">
            <a:spLocks/>
          </p:cNvSpPr>
          <p:nvPr/>
        </p:nvSpPr>
        <p:spPr>
          <a:xfrm>
            <a:off x="1170091" y="3779508"/>
            <a:ext cx="2901596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优化方向</a:t>
            </a:r>
            <a:endParaRPr lang="en-US" altLang="zh-CN" dirty="0"/>
          </a:p>
        </p:txBody>
      </p:sp>
      <p:grpSp>
        <p:nvGrpSpPr>
          <p:cNvPr id="18" name="Group 48">
            <a:extLst>
              <a:ext uri="{FF2B5EF4-FFF2-40B4-BE49-F238E27FC236}">
                <a16:creationId xmlns:a16="http://schemas.microsoft.com/office/drawing/2014/main" id="{B3626973-5901-BBFD-3EF5-47DD07FCFF36}"/>
              </a:ext>
            </a:extLst>
          </p:cNvPr>
          <p:cNvGrpSpPr/>
          <p:nvPr/>
        </p:nvGrpSpPr>
        <p:grpSpPr>
          <a:xfrm>
            <a:off x="660400" y="3779508"/>
            <a:ext cx="409972" cy="409972"/>
            <a:chOff x="669869" y="597304"/>
            <a:chExt cx="409972" cy="409972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A7270B45-5A7D-8C90-7944-5835A4D52F4C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57F77DBE-FFE8-87B4-D308-BB670D939643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1" name="ïśļiḑé">
              <a:extLst>
                <a:ext uri="{FF2B5EF4-FFF2-40B4-BE49-F238E27FC236}">
                  <a16:creationId xmlns:a16="http://schemas.microsoft.com/office/drawing/2014/main" id="{5229B7B7-71C5-1B7E-5969-97E462C93ACF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A3C68CD2-74AB-3B8F-FFD5-E45AB46FEEB5}"/>
              </a:ext>
            </a:extLst>
          </p:cNvPr>
          <p:cNvSpPr txBox="1"/>
          <p:nvPr/>
        </p:nvSpPr>
        <p:spPr>
          <a:xfrm>
            <a:off x="951700" y="4286678"/>
            <a:ext cx="5091590" cy="1600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数据集扩充，目标检测算法改进一步提升整体的检测精度。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尝试在连通域分析的基础上加上直线和交点的检测，从而在复杂电路中也进一步分割出网络。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设计</a:t>
            </a:r>
            <a:r>
              <a:rPr lang="en-US" altLang="zh-CN" sz="1600" dirty="0"/>
              <a:t>UI</a:t>
            </a:r>
            <a:r>
              <a:rPr lang="zh-CN" altLang="en-US" sz="1600" dirty="0"/>
              <a:t>交互可视化界面。</a:t>
            </a:r>
            <a:endParaRPr lang="en-US" altLang="zh-CN" sz="16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616234F-CEE9-D371-F623-2F32464E6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61" y="1454212"/>
            <a:ext cx="4067271" cy="13076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DD6CDA-DAC7-9DB1-B8C7-C67D30111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010" y="2922060"/>
            <a:ext cx="4624710" cy="101387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234F471-2EC0-EAB8-79BB-1249174ABBFB}"/>
              </a:ext>
            </a:extLst>
          </p:cNvPr>
          <p:cNvSpPr txBox="1"/>
          <p:nvPr/>
        </p:nvSpPr>
        <p:spPr>
          <a:xfrm>
            <a:off x="6470010" y="4515201"/>
            <a:ext cx="5626608" cy="114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zh-CN" altLang="en-US" sz="1200" dirty="0">
                <a:solidFill>
                  <a:schemeClr val="accent5"/>
                </a:solidFill>
              </a:rPr>
              <a:t>分割出水平线与垂直线之后，对所有求到的交点进行简单的分类：</a:t>
            </a:r>
            <a:endParaRPr lang="en-US" altLang="zh-CN" sz="1200" dirty="0">
              <a:solidFill>
                <a:schemeClr val="accent5"/>
              </a:solidFill>
            </a:endParaRPr>
          </a:p>
          <a:p>
            <a:pPr>
              <a:spcAft>
                <a:spcPts val="500"/>
              </a:spcAft>
            </a:pPr>
            <a:r>
              <a:rPr lang="zh-CN" altLang="en-US" sz="1200" dirty="0">
                <a:solidFill>
                  <a:schemeClr val="accent5"/>
                </a:solidFill>
              </a:rPr>
              <a:t>对于“</a:t>
            </a:r>
            <a:r>
              <a:rPr lang="en-US" altLang="zh-CN" sz="1200" dirty="0">
                <a:solidFill>
                  <a:schemeClr val="accent5"/>
                </a:solidFill>
              </a:rPr>
              <a:t>L</a:t>
            </a:r>
            <a:r>
              <a:rPr lang="zh-CN" altLang="en-US" sz="1200" dirty="0">
                <a:solidFill>
                  <a:schemeClr val="accent5"/>
                </a:solidFill>
              </a:rPr>
              <a:t>型”交点，将水平导线与垂直导线置于同一网络</a:t>
            </a:r>
            <a:endParaRPr lang="en-US" altLang="zh-CN" sz="1200" dirty="0">
              <a:solidFill>
                <a:schemeClr val="accent5"/>
              </a:solidFill>
            </a:endParaRPr>
          </a:p>
          <a:p>
            <a:pPr>
              <a:spcAft>
                <a:spcPts val="500"/>
              </a:spcAft>
            </a:pPr>
            <a:r>
              <a:rPr lang="zh-CN" altLang="en-US" sz="1200" dirty="0">
                <a:solidFill>
                  <a:schemeClr val="accent5"/>
                </a:solidFill>
              </a:rPr>
              <a:t>对于“</a:t>
            </a:r>
            <a:r>
              <a:rPr lang="en-US" altLang="zh-CN" sz="1200" dirty="0">
                <a:solidFill>
                  <a:schemeClr val="accent5"/>
                </a:solidFill>
              </a:rPr>
              <a:t>T</a:t>
            </a:r>
            <a:r>
              <a:rPr lang="zh-CN" altLang="en-US" sz="1200" dirty="0">
                <a:solidFill>
                  <a:schemeClr val="accent5"/>
                </a:solidFill>
              </a:rPr>
              <a:t>型”、“十型”</a:t>
            </a:r>
            <a:r>
              <a:rPr lang="en-US" altLang="zh-CN" sz="1200" dirty="0">
                <a:solidFill>
                  <a:schemeClr val="accent5"/>
                </a:solidFill>
              </a:rPr>
              <a:t> </a:t>
            </a:r>
            <a:r>
              <a:rPr lang="zh-CN" altLang="en-US" sz="1200" dirty="0">
                <a:solidFill>
                  <a:schemeClr val="accent5"/>
                </a:solidFill>
              </a:rPr>
              <a:t>交点，用形态学的方法判断交点上是否有小黑圆点，如果有的话，将水平线与垂直线置于一个网络，如果没有的话，将水平线与垂直线命名为不同的网络。</a:t>
            </a:r>
            <a:endParaRPr lang="en-US" altLang="zh-CN" sz="1200" dirty="0">
              <a:solidFill>
                <a:schemeClr val="accent5"/>
              </a:solidFill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60DA0818-E739-50E4-4208-E4E410919AE9}"/>
              </a:ext>
            </a:extLst>
          </p:cNvPr>
          <p:cNvSpPr/>
          <p:nvPr/>
        </p:nvSpPr>
        <p:spPr>
          <a:xfrm>
            <a:off x="5943600" y="5087153"/>
            <a:ext cx="420624" cy="179791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56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1BD0DE-90A8-CA19-3554-28E9429BF3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结束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C7E78F-8F07-B6DA-CB08-63AE626D738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95CC061-42A5-1B95-5950-10720B2C3D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279676" y="2277611"/>
            <a:ext cx="3982720" cy="1107996"/>
          </a:xfrm>
        </p:spPr>
        <p:txBody>
          <a:bodyPr/>
          <a:lstStyle/>
          <a:p>
            <a:r>
              <a:rPr lang="zh-CN" altLang="en-US" sz="6600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01814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565045" y="812926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概述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361919" y="2079250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129570" y="2556138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232387" y="1939693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3146ED3-D448-A515-FC28-5349C3E9E493}"/>
              </a:ext>
            </a:extLst>
          </p:cNvPr>
          <p:cNvGrpSpPr/>
          <p:nvPr/>
        </p:nvGrpSpPr>
        <p:grpSpPr>
          <a:xfrm>
            <a:off x="6427037" y="3306714"/>
            <a:ext cx="495959" cy="495959"/>
            <a:chOff x="7112947" y="2706714"/>
            <a:chExt cx="495959" cy="495959"/>
          </a:xfrm>
        </p:grpSpPr>
        <p:sp>
          <p:nvSpPr>
            <p:cNvPr id="3" name="íṥļîḓê">
              <a:extLst>
                <a:ext uri="{FF2B5EF4-FFF2-40B4-BE49-F238E27FC236}">
                  <a16:creationId xmlns:a16="http://schemas.microsoft.com/office/drawing/2014/main" id="{63B1F298-1645-2512-8C3A-7BAB2E87047D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4" name="íṥlíḓê">
              <a:extLst>
                <a:ext uri="{FF2B5EF4-FFF2-40B4-BE49-F238E27FC236}">
                  <a16:creationId xmlns:a16="http://schemas.microsoft.com/office/drawing/2014/main" id="{447DF29D-643F-4683-9DB7-6DC3753B3F31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5" name="ïśļiḑé">
              <a:extLst>
                <a:ext uri="{FF2B5EF4-FFF2-40B4-BE49-F238E27FC236}">
                  <a16:creationId xmlns:a16="http://schemas.microsoft.com/office/drawing/2014/main" id="{F504CD14-8182-5F81-571E-4EA2B7AB5A58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AC167DE-918C-FA74-BE95-E0A61A649C86}"/>
              </a:ext>
            </a:extLst>
          </p:cNvPr>
          <p:cNvCxnSpPr>
            <a:cxnSpLocks/>
          </p:cNvCxnSpPr>
          <p:nvPr/>
        </p:nvCxnSpPr>
        <p:spPr>
          <a:xfrm>
            <a:off x="7194688" y="3783602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250E5C9-7E2E-68A9-CF9F-D2531A56A998}"/>
              </a:ext>
            </a:extLst>
          </p:cNvPr>
          <p:cNvGrpSpPr/>
          <p:nvPr/>
        </p:nvGrpSpPr>
        <p:grpSpPr>
          <a:xfrm>
            <a:off x="7274232" y="3169860"/>
            <a:ext cx="823578" cy="707886"/>
            <a:chOff x="8799490" y="3068244"/>
            <a:chExt cx="823578" cy="70788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B24F626-A088-DA03-89AC-91944364AD22}"/>
                </a:ext>
              </a:extLst>
            </p:cNvPr>
            <p:cNvSpPr txBox="1"/>
            <p:nvPr/>
          </p:nvSpPr>
          <p:spPr>
            <a:xfrm>
              <a:off x="8799490" y="306824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BCDEC1-58CF-F327-86F1-A01E6113A964}"/>
                </a:ext>
              </a:extLst>
            </p:cNvPr>
            <p:cNvSpPr txBox="1"/>
            <p:nvPr/>
          </p:nvSpPr>
          <p:spPr>
            <a:xfrm>
              <a:off x="8822844" y="306824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58B16B8-1764-141E-CA51-1024D37C2916}"/>
              </a:ext>
            </a:extLst>
          </p:cNvPr>
          <p:cNvSpPr txBox="1"/>
          <p:nvPr/>
        </p:nvSpPr>
        <p:spPr>
          <a:xfrm>
            <a:off x="8049550" y="2001368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效果展示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234E80-7A3C-B1A8-84A2-ADCFAF4E4E0E}"/>
              </a:ext>
            </a:extLst>
          </p:cNvPr>
          <p:cNvSpPr txBox="1"/>
          <p:nvPr/>
        </p:nvSpPr>
        <p:spPr>
          <a:xfrm>
            <a:off x="8049550" y="3217821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算法框架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C086BB5-F0C7-D3FA-2101-29B4ED595B9A}"/>
              </a:ext>
            </a:extLst>
          </p:cNvPr>
          <p:cNvGrpSpPr/>
          <p:nvPr/>
        </p:nvGrpSpPr>
        <p:grpSpPr>
          <a:xfrm>
            <a:off x="6177101" y="4696711"/>
            <a:ext cx="495959" cy="495959"/>
            <a:chOff x="7112947" y="2706714"/>
            <a:chExt cx="495959" cy="495959"/>
          </a:xfrm>
        </p:grpSpPr>
        <p:sp>
          <p:nvSpPr>
            <p:cNvPr id="13" name="íṥļîḓê">
              <a:extLst>
                <a:ext uri="{FF2B5EF4-FFF2-40B4-BE49-F238E27FC236}">
                  <a16:creationId xmlns:a16="http://schemas.microsoft.com/office/drawing/2014/main" id="{17ACB276-C153-EF11-E617-C6CECE3C7860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14" name="íṥlíḓê">
              <a:extLst>
                <a:ext uri="{FF2B5EF4-FFF2-40B4-BE49-F238E27FC236}">
                  <a16:creationId xmlns:a16="http://schemas.microsoft.com/office/drawing/2014/main" id="{DBEA6F3E-73EB-846E-0ED5-50675BE84ACF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15" name="ïśļiḑé">
              <a:extLst>
                <a:ext uri="{FF2B5EF4-FFF2-40B4-BE49-F238E27FC236}">
                  <a16:creationId xmlns:a16="http://schemas.microsoft.com/office/drawing/2014/main" id="{4BB867CC-35C0-8CE3-C544-80B5120D6DCA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1C9EE7A-7A86-1FBE-D245-324045B4FC0C}"/>
              </a:ext>
            </a:extLst>
          </p:cNvPr>
          <p:cNvCxnSpPr>
            <a:cxnSpLocks/>
          </p:cNvCxnSpPr>
          <p:nvPr/>
        </p:nvCxnSpPr>
        <p:spPr>
          <a:xfrm>
            <a:off x="6944752" y="5173599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D85D99C-8049-59DC-8E5C-2ACB8CA3BF18}"/>
              </a:ext>
            </a:extLst>
          </p:cNvPr>
          <p:cNvGrpSpPr/>
          <p:nvPr/>
        </p:nvGrpSpPr>
        <p:grpSpPr>
          <a:xfrm>
            <a:off x="7024296" y="4559857"/>
            <a:ext cx="824194" cy="707886"/>
            <a:chOff x="8799490" y="3068244"/>
            <a:chExt cx="824194" cy="70788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F95E607-BD90-99C3-81E5-F6609C97D754}"/>
                </a:ext>
              </a:extLst>
            </p:cNvPr>
            <p:cNvSpPr txBox="1"/>
            <p:nvPr/>
          </p:nvSpPr>
          <p:spPr>
            <a:xfrm>
              <a:off x="8799490" y="306824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4AD432B-206C-C534-A67B-0CE860855663}"/>
                </a:ext>
              </a:extLst>
            </p:cNvPr>
            <p:cNvSpPr txBox="1"/>
            <p:nvPr/>
          </p:nvSpPr>
          <p:spPr>
            <a:xfrm>
              <a:off x="8823460" y="306824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A5F884C-FADA-A35F-2EFD-E13CDB52ED63}"/>
              </a:ext>
            </a:extLst>
          </p:cNvPr>
          <p:cNvSpPr txBox="1"/>
          <p:nvPr/>
        </p:nvSpPr>
        <p:spPr>
          <a:xfrm>
            <a:off x="7799614" y="4607818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工作进展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01---</a:t>
            </a:r>
            <a:r>
              <a:rPr lang="zh-CN" altLang="en-US" dirty="0"/>
              <a:t>概述</a:t>
            </a:r>
            <a:endParaRPr lang="en-US" altLang="zh-CN" dirty="0"/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522914" y="1008815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" name="文本占位符 15">
            <a:extLst>
              <a:ext uri="{FF2B5EF4-FFF2-40B4-BE49-F238E27FC236}">
                <a16:creationId xmlns:a16="http://schemas.microsoft.com/office/drawing/2014/main" id="{17B76BFD-E565-E967-FA4F-75D3E644738F}"/>
              </a:ext>
            </a:extLst>
          </p:cNvPr>
          <p:cNvSpPr txBox="1">
            <a:spLocks/>
          </p:cNvSpPr>
          <p:nvPr/>
        </p:nvSpPr>
        <p:spPr>
          <a:xfrm>
            <a:off x="1013653" y="1013745"/>
            <a:ext cx="2332927" cy="3671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电路识别研究现状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04E93E-A333-EA14-ADCE-F3E6AAA80F5C}"/>
              </a:ext>
            </a:extLst>
          </p:cNvPr>
          <p:cNvSpPr txBox="1"/>
          <p:nvPr/>
        </p:nvSpPr>
        <p:spPr>
          <a:xfrm>
            <a:off x="641584" y="1456690"/>
            <a:ext cx="7850144" cy="2524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大部分主要聚焦在电路元器件的分割与识别，无论是传统的模板匹配法，到后来的特征提取</a:t>
            </a:r>
            <a:r>
              <a:rPr lang="en-US" altLang="zh-CN" sz="1600" dirty="0"/>
              <a:t>hog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phog</a:t>
            </a:r>
            <a:r>
              <a:rPr lang="zh-CN" altLang="en-US" sz="1600" dirty="0"/>
              <a:t>等特征</a:t>
            </a:r>
            <a:r>
              <a:rPr lang="en-US" altLang="zh-CN" sz="1600" dirty="0"/>
              <a:t>+</a:t>
            </a:r>
            <a:r>
              <a:rPr lang="en-US" altLang="zh-CN" sz="1600" dirty="0" err="1"/>
              <a:t>svm</a:t>
            </a:r>
            <a:r>
              <a:rPr lang="zh-CN" altLang="en-US" sz="1600" dirty="0"/>
              <a:t>分类的机器学习方法，轮廓骨架法，再到深度神经网络，都有了一定的研究。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一部分研究聚焦与手绘电路图的识别，电路元器件的手绘风格不一致，对识别算法的泛化性提出了更高的要求。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对电路图中元器件连接关系的识别，目前的研究较少，已有的论文提出的方法也只在一些闭合的简单电路中有效。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grpSp>
        <p:nvGrpSpPr>
          <p:cNvPr id="4" name="Group 48">
            <a:extLst>
              <a:ext uri="{FF2B5EF4-FFF2-40B4-BE49-F238E27FC236}">
                <a16:creationId xmlns:a16="http://schemas.microsoft.com/office/drawing/2014/main" id="{6E6C44F3-D97F-4D75-25BC-64CB8BF2F165}"/>
              </a:ext>
            </a:extLst>
          </p:cNvPr>
          <p:cNvGrpSpPr/>
          <p:nvPr/>
        </p:nvGrpSpPr>
        <p:grpSpPr>
          <a:xfrm>
            <a:off x="522914" y="3691294"/>
            <a:ext cx="409972" cy="409972"/>
            <a:chOff x="669869" y="597304"/>
            <a:chExt cx="409972" cy="409972"/>
          </a:xfrm>
        </p:grpSpPr>
        <p:sp>
          <p:nvSpPr>
            <p:cNvPr id="5" name="íṥļîḓê">
              <a:extLst>
                <a:ext uri="{FF2B5EF4-FFF2-40B4-BE49-F238E27FC236}">
                  <a16:creationId xmlns:a16="http://schemas.microsoft.com/office/drawing/2014/main" id="{CAEF9BA2-F426-FD14-8EF0-9CBFE496A6F7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" name="íṥlíḓê">
              <a:extLst>
                <a:ext uri="{FF2B5EF4-FFF2-40B4-BE49-F238E27FC236}">
                  <a16:creationId xmlns:a16="http://schemas.microsoft.com/office/drawing/2014/main" id="{1F87E792-A719-40F3-3CDA-82D85429D557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8" name="ïśļiḑé">
              <a:extLst>
                <a:ext uri="{FF2B5EF4-FFF2-40B4-BE49-F238E27FC236}">
                  <a16:creationId xmlns:a16="http://schemas.microsoft.com/office/drawing/2014/main" id="{C2685354-DA00-185C-C843-8E3343DAD04C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" name="文本占位符 15">
            <a:extLst>
              <a:ext uri="{FF2B5EF4-FFF2-40B4-BE49-F238E27FC236}">
                <a16:creationId xmlns:a16="http://schemas.microsoft.com/office/drawing/2014/main" id="{B7C481BE-BC58-8D6E-3FC6-57EDE225C1BE}"/>
              </a:ext>
            </a:extLst>
          </p:cNvPr>
          <p:cNvSpPr txBox="1">
            <a:spLocks/>
          </p:cNvSpPr>
          <p:nvPr/>
        </p:nvSpPr>
        <p:spPr>
          <a:xfrm>
            <a:off x="1013653" y="3696224"/>
            <a:ext cx="2332927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研究目的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A28EA1-81ED-12B7-A3CF-7217523CCBEF}"/>
              </a:ext>
            </a:extLst>
          </p:cNvPr>
          <p:cNvSpPr txBox="1"/>
          <p:nvPr/>
        </p:nvSpPr>
        <p:spPr>
          <a:xfrm>
            <a:off x="641584" y="4139169"/>
            <a:ext cx="7850144" cy="22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</a:rPr>
              <a:t>电路图像的扫描重建</a:t>
            </a:r>
            <a:r>
              <a:rPr lang="zh-CN" altLang="en-US" sz="1600" dirty="0"/>
              <a:t>。一些老旧项目的电路工程只剩下电路</a:t>
            </a:r>
            <a:r>
              <a:rPr lang="en-US" altLang="zh-CN" sz="1600" dirty="0"/>
              <a:t>pdf</a:t>
            </a:r>
            <a:r>
              <a:rPr lang="zh-CN" altLang="en-US" sz="1600" dirty="0"/>
              <a:t>，找不到电路原理图的原件，可以通过图像方式自动智能重建出网表。一些电路的说明书上的电路图也可以迅速的得到网表关系进行仿真。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</a:rPr>
              <a:t>电路图片的检索</a:t>
            </a:r>
            <a:r>
              <a:rPr lang="zh-CN" altLang="en-US" sz="1600" dirty="0"/>
              <a:t>。 通过图片中元器件的数目、种类，判断图片是否为电路图。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</a:rPr>
              <a:t>对电路图更加细粒度的分类</a:t>
            </a:r>
            <a:r>
              <a:rPr lang="zh-CN" altLang="en-US" sz="1600" dirty="0"/>
              <a:t>。通过一些元器件的连接关系的识别，判断电路图的具体种类：放大电路、差分电路等。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A4530B3-7570-F397-6A7F-EEC466FD5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402" y="1008815"/>
            <a:ext cx="2737119" cy="19040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8BC7C6D-D44E-277D-5BEF-9BD46A303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402" y="4233996"/>
            <a:ext cx="2118384" cy="2026849"/>
          </a:xfrm>
          <a:prstGeom prst="rect">
            <a:avLst/>
          </a:prstGeom>
        </p:spPr>
      </p:pic>
      <p:sp>
        <p:nvSpPr>
          <p:cNvPr id="13" name="箭头: 下 12">
            <a:extLst>
              <a:ext uri="{FF2B5EF4-FFF2-40B4-BE49-F238E27FC236}">
                <a16:creationId xmlns:a16="http://schemas.microsoft.com/office/drawing/2014/main" id="{1FCF8E3D-CDC3-95F3-E292-850685828647}"/>
              </a:ext>
            </a:extLst>
          </p:cNvPr>
          <p:cNvSpPr/>
          <p:nvPr/>
        </p:nvSpPr>
        <p:spPr>
          <a:xfrm>
            <a:off x="9460259" y="3004457"/>
            <a:ext cx="409972" cy="1134712"/>
          </a:xfrm>
          <a:prstGeom prst="down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935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02---demo</a:t>
            </a:r>
            <a:r>
              <a:rPr lang="zh-CN" altLang="en-US" dirty="0"/>
              <a:t>效果展示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522914" y="1008815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2B252383-0239-59DA-0005-1E8E4D18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909" y="1209291"/>
            <a:ext cx="2422110" cy="183830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B9AE8C5-C678-CF91-7CD7-A05593DB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321" y="1209292"/>
            <a:ext cx="2737119" cy="1904082"/>
          </a:xfrm>
          <a:prstGeom prst="rect">
            <a:avLst/>
          </a:prstGeom>
        </p:spPr>
      </p:pic>
      <p:sp>
        <p:nvSpPr>
          <p:cNvPr id="19" name="箭头: 右 18">
            <a:extLst>
              <a:ext uri="{FF2B5EF4-FFF2-40B4-BE49-F238E27FC236}">
                <a16:creationId xmlns:a16="http://schemas.microsoft.com/office/drawing/2014/main" id="{E62CDF70-0896-EC75-6F3A-C0E27A4FBD81}"/>
              </a:ext>
            </a:extLst>
          </p:cNvPr>
          <p:cNvSpPr/>
          <p:nvPr/>
        </p:nvSpPr>
        <p:spPr>
          <a:xfrm>
            <a:off x="3992880" y="1787692"/>
            <a:ext cx="908304" cy="201168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A34AD45-FCFB-FB55-F3DF-BC5B4DD48FE4}"/>
              </a:ext>
            </a:extLst>
          </p:cNvPr>
          <p:cNvSpPr/>
          <p:nvPr/>
        </p:nvSpPr>
        <p:spPr>
          <a:xfrm>
            <a:off x="4080462" y="1111036"/>
            <a:ext cx="725424" cy="5974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网络分割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F7D974F-03EC-9F46-FC09-46A12F283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90" y="3871870"/>
            <a:ext cx="2737850" cy="1904591"/>
          </a:xfrm>
          <a:prstGeom prst="rect">
            <a:avLst/>
          </a:prstGeom>
        </p:spPr>
      </p:pic>
      <p:sp>
        <p:nvSpPr>
          <p:cNvPr id="28" name="箭头: 下 27">
            <a:extLst>
              <a:ext uri="{FF2B5EF4-FFF2-40B4-BE49-F238E27FC236}">
                <a16:creationId xmlns:a16="http://schemas.microsoft.com/office/drawing/2014/main" id="{1141AD44-6241-5980-5A28-21AD622235F7}"/>
              </a:ext>
            </a:extLst>
          </p:cNvPr>
          <p:cNvSpPr/>
          <p:nvPr/>
        </p:nvSpPr>
        <p:spPr>
          <a:xfrm>
            <a:off x="2331720" y="3230880"/>
            <a:ext cx="179832" cy="597408"/>
          </a:xfrm>
          <a:prstGeom prst="down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2A5BDF6-08AE-A317-925F-505DDB655135}"/>
              </a:ext>
            </a:extLst>
          </p:cNvPr>
          <p:cNvSpPr/>
          <p:nvPr/>
        </p:nvSpPr>
        <p:spPr>
          <a:xfrm>
            <a:off x="2605230" y="3211637"/>
            <a:ext cx="725424" cy="5974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元件识别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615970E-212E-969E-BEB2-AD5FC0CA978F}"/>
              </a:ext>
            </a:extLst>
          </p:cNvPr>
          <p:cNvGrpSpPr/>
          <p:nvPr/>
        </p:nvGrpSpPr>
        <p:grpSpPr>
          <a:xfrm>
            <a:off x="7586042" y="1004528"/>
            <a:ext cx="4468368" cy="2472001"/>
            <a:chOff x="7723632" y="1008815"/>
            <a:chExt cx="4468368" cy="2472001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72496D12-35FF-2D9F-49DA-D64E06F09961}"/>
                </a:ext>
              </a:extLst>
            </p:cNvPr>
            <p:cNvSpPr/>
            <p:nvPr/>
          </p:nvSpPr>
          <p:spPr>
            <a:xfrm>
              <a:off x="7723632" y="1008815"/>
              <a:ext cx="4468368" cy="247200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76A5631D-9FE5-051C-38EC-B7D176B43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990" y="2306759"/>
              <a:ext cx="1328996" cy="924121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6930252-A8CA-10E5-8D53-4B72F8D47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7619" y="2306360"/>
              <a:ext cx="1328997" cy="924520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86773F12-6522-367D-E771-4E8195E3E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9249" y="2306759"/>
              <a:ext cx="1328996" cy="924121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C07A355C-B128-1F98-A880-B027C50D8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7620" y="1205813"/>
              <a:ext cx="1328996" cy="924519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71709FD8-EC19-1E23-9165-D45E73CAF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990" y="1205813"/>
              <a:ext cx="1328996" cy="924519"/>
            </a:xfrm>
            <a:prstGeom prst="rect">
              <a:avLst/>
            </a:prstGeom>
          </p:spPr>
        </p:pic>
      </p:grpSp>
      <p:sp>
        <p:nvSpPr>
          <p:cNvPr id="42" name="箭头: 下 41">
            <a:extLst>
              <a:ext uri="{FF2B5EF4-FFF2-40B4-BE49-F238E27FC236}">
                <a16:creationId xmlns:a16="http://schemas.microsoft.com/office/drawing/2014/main" id="{F4EA8794-5576-6363-0D5D-B219C261F55D}"/>
              </a:ext>
            </a:extLst>
          </p:cNvPr>
          <p:cNvSpPr/>
          <p:nvPr/>
        </p:nvSpPr>
        <p:spPr>
          <a:xfrm>
            <a:off x="6380174" y="3375717"/>
            <a:ext cx="371261" cy="818148"/>
          </a:xfrm>
          <a:prstGeom prst="down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F17ED8D8-A148-D71B-B704-DBB774DA0F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4909" y="4372297"/>
            <a:ext cx="2118384" cy="2026849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BC9A3E04-A413-2903-3D91-1666E2A87332}"/>
              </a:ext>
            </a:extLst>
          </p:cNvPr>
          <p:cNvSpPr/>
          <p:nvPr/>
        </p:nvSpPr>
        <p:spPr>
          <a:xfrm>
            <a:off x="297688" y="1862629"/>
            <a:ext cx="725424" cy="5974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输入图片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2E1F525-E584-39A4-6909-47958C352A95}"/>
              </a:ext>
            </a:extLst>
          </p:cNvPr>
          <p:cNvSpPr/>
          <p:nvPr/>
        </p:nvSpPr>
        <p:spPr>
          <a:xfrm>
            <a:off x="7367296" y="4971360"/>
            <a:ext cx="725424" cy="5974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输出网表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CDBBCA5-7173-4C6D-A138-6842509E1DD0}"/>
              </a:ext>
            </a:extLst>
          </p:cNvPr>
          <p:cNvSpPr/>
          <p:nvPr/>
        </p:nvSpPr>
        <p:spPr>
          <a:xfrm>
            <a:off x="5495244" y="3429000"/>
            <a:ext cx="725424" cy="5974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拓扑识别</a:t>
            </a:r>
          </a:p>
        </p:txBody>
      </p:sp>
    </p:spTree>
    <p:extLst>
      <p:ext uri="{BB962C8B-B14F-4D97-AF65-F5344CB8AC3E}">
        <p14:creationId xmlns:p14="http://schemas.microsoft.com/office/powerpoint/2010/main" val="1962376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03---</a:t>
            </a:r>
            <a:r>
              <a:rPr lang="zh-CN" altLang="en-US" dirty="0"/>
              <a:t>框架介绍</a:t>
            </a:r>
            <a:endParaRPr lang="en-US" altLang="zh-CN" dirty="0"/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031A3264-424C-9D30-37A6-75033B1A934B}"/>
              </a:ext>
            </a:extLst>
          </p:cNvPr>
          <p:cNvSpPr txBox="1">
            <a:spLocks/>
          </p:cNvSpPr>
          <p:nvPr/>
        </p:nvSpPr>
        <p:spPr>
          <a:xfrm>
            <a:off x="932788" y="982643"/>
            <a:ext cx="2332927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算法框架</a:t>
            </a:r>
            <a:endParaRPr lang="en-US" altLang="zh-CN" dirty="0"/>
          </a:p>
        </p:txBody>
      </p:sp>
      <p:grpSp>
        <p:nvGrpSpPr>
          <p:cNvPr id="18" name="Group 48">
            <a:extLst>
              <a:ext uri="{FF2B5EF4-FFF2-40B4-BE49-F238E27FC236}">
                <a16:creationId xmlns:a16="http://schemas.microsoft.com/office/drawing/2014/main" id="{3D8B5E7E-80B5-1A31-E2C3-BBFB7C158FBB}"/>
              </a:ext>
            </a:extLst>
          </p:cNvPr>
          <p:cNvGrpSpPr/>
          <p:nvPr/>
        </p:nvGrpSpPr>
        <p:grpSpPr>
          <a:xfrm>
            <a:off x="442049" y="977713"/>
            <a:ext cx="409972" cy="409972"/>
            <a:chOff x="669869" y="597304"/>
            <a:chExt cx="409972" cy="409972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890D1F8F-76B0-1513-6D40-2675BB45859E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D37F2FA1-944F-2CD2-B29E-D41568457AAC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1" name="ïśļiḑé">
              <a:extLst>
                <a:ext uri="{FF2B5EF4-FFF2-40B4-BE49-F238E27FC236}">
                  <a16:creationId xmlns:a16="http://schemas.microsoft.com/office/drawing/2014/main" id="{C7651951-E9DF-539B-D8A4-9BF2B517B5C6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7" name="文本占位符 15">
            <a:extLst>
              <a:ext uri="{FF2B5EF4-FFF2-40B4-BE49-F238E27FC236}">
                <a16:creationId xmlns:a16="http://schemas.microsoft.com/office/drawing/2014/main" id="{E1735AE0-CF8D-846D-9CA9-2737D9411628}"/>
              </a:ext>
            </a:extLst>
          </p:cNvPr>
          <p:cNvSpPr txBox="1">
            <a:spLocks/>
          </p:cNvSpPr>
          <p:nvPr/>
        </p:nvSpPr>
        <p:spPr>
          <a:xfrm>
            <a:off x="8014232" y="982643"/>
            <a:ext cx="2332927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工程框架</a:t>
            </a:r>
            <a:endParaRPr lang="en-US" altLang="zh-CN" dirty="0"/>
          </a:p>
        </p:txBody>
      </p:sp>
      <p:grpSp>
        <p:nvGrpSpPr>
          <p:cNvPr id="28" name="Group 48">
            <a:extLst>
              <a:ext uri="{FF2B5EF4-FFF2-40B4-BE49-F238E27FC236}">
                <a16:creationId xmlns:a16="http://schemas.microsoft.com/office/drawing/2014/main" id="{68E268A0-4D59-3D1D-0405-FBE942066548}"/>
              </a:ext>
            </a:extLst>
          </p:cNvPr>
          <p:cNvGrpSpPr/>
          <p:nvPr/>
        </p:nvGrpSpPr>
        <p:grpSpPr>
          <a:xfrm>
            <a:off x="7523493" y="977713"/>
            <a:ext cx="409972" cy="409972"/>
            <a:chOff x="669869" y="597304"/>
            <a:chExt cx="409972" cy="409972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4F0ACDB3-3F8E-C841-0475-E7C68E3B7832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51C3A91-CF43-3E65-BE6A-84F1B0BC4288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95F43CCF-00DB-D176-64B7-B085A42C20C1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1027" name="组合 1026">
            <a:extLst>
              <a:ext uri="{FF2B5EF4-FFF2-40B4-BE49-F238E27FC236}">
                <a16:creationId xmlns:a16="http://schemas.microsoft.com/office/drawing/2014/main" id="{3D3D9039-8875-E514-E75F-D2E6A6347B99}"/>
              </a:ext>
            </a:extLst>
          </p:cNvPr>
          <p:cNvGrpSpPr/>
          <p:nvPr/>
        </p:nvGrpSpPr>
        <p:grpSpPr>
          <a:xfrm>
            <a:off x="442049" y="4356187"/>
            <a:ext cx="7031280" cy="1897856"/>
            <a:chOff x="560719" y="3069139"/>
            <a:chExt cx="11085676" cy="283920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0FE2D13-5AD7-2B98-423A-B301C4CC9682}"/>
                </a:ext>
              </a:extLst>
            </p:cNvPr>
            <p:cNvSpPr/>
            <p:nvPr/>
          </p:nvSpPr>
          <p:spPr>
            <a:xfrm>
              <a:off x="560719" y="3774109"/>
              <a:ext cx="1113780" cy="52938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/>
                <a:t>输入图片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84DC77A-44CA-9E25-0E79-2643D93677E6}"/>
                </a:ext>
              </a:extLst>
            </p:cNvPr>
            <p:cNvSpPr/>
            <p:nvPr/>
          </p:nvSpPr>
          <p:spPr>
            <a:xfrm>
              <a:off x="1979299" y="3774109"/>
              <a:ext cx="1113780" cy="52938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/>
                <a:t>滤波</a:t>
              </a:r>
              <a:r>
                <a:rPr lang="en-US" altLang="zh-CN" sz="1000" dirty="0"/>
                <a:t>+</a:t>
              </a:r>
              <a:r>
                <a:rPr lang="zh-CN" altLang="en-US" sz="1000" dirty="0"/>
                <a:t>灰度化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291F223-F8A5-D370-B7AA-0FEA33222C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5" b="9931"/>
            <a:stretch/>
          </p:blipFill>
          <p:spPr bwMode="auto">
            <a:xfrm>
              <a:off x="3735766" y="3069139"/>
              <a:ext cx="3759839" cy="1846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1F3EECA-15F8-FBAE-1C05-664CEF342E3E}"/>
                </a:ext>
              </a:extLst>
            </p:cNvPr>
            <p:cNvSpPr/>
            <p:nvPr/>
          </p:nvSpPr>
          <p:spPr>
            <a:xfrm>
              <a:off x="3735766" y="3069139"/>
              <a:ext cx="3759839" cy="2190380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223BABD-5328-CD65-36BD-85076E7A0BDD}"/>
                </a:ext>
              </a:extLst>
            </p:cNvPr>
            <p:cNvSpPr/>
            <p:nvPr/>
          </p:nvSpPr>
          <p:spPr>
            <a:xfrm>
              <a:off x="4849546" y="4963886"/>
              <a:ext cx="1448126" cy="26125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yolov5</a:t>
              </a:r>
              <a:endParaRPr lang="zh-CN" altLang="en-US" sz="1200" dirty="0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4948A76A-C696-CE22-D40F-44FC5989E431}"/>
                </a:ext>
              </a:extLst>
            </p:cNvPr>
            <p:cNvCxnSpPr>
              <a:stCxn id="2" idx="3"/>
              <a:endCxn id="3" idx="1"/>
            </p:cNvCxnSpPr>
            <p:nvPr/>
          </p:nvCxnSpPr>
          <p:spPr>
            <a:xfrm>
              <a:off x="1674499" y="4038804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97E227E4-9D21-3BD5-04D1-8E2536806FCC}"/>
                </a:ext>
              </a:extLst>
            </p:cNvPr>
            <p:cNvCxnSpPr>
              <a:stCxn id="3" idx="3"/>
            </p:cNvCxnSpPr>
            <p:nvPr/>
          </p:nvCxnSpPr>
          <p:spPr>
            <a:xfrm>
              <a:off x="3093079" y="4038804"/>
              <a:ext cx="6426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112DF48-7590-C4A7-02CA-938025184F43}"/>
                </a:ext>
              </a:extLst>
            </p:cNvPr>
            <p:cNvSpPr/>
            <p:nvPr/>
          </p:nvSpPr>
          <p:spPr>
            <a:xfrm>
              <a:off x="7897661" y="3899633"/>
              <a:ext cx="1590099" cy="52938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/>
                <a:t>元器件预测框</a:t>
              </a: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AA0DC20-6CFB-2220-352E-02DC9E6065C8}"/>
                </a:ext>
              </a:extLst>
            </p:cNvPr>
            <p:cNvCxnSpPr>
              <a:cxnSpLocks/>
              <a:stCxn id="4" idx="3"/>
              <a:endCxn id="10" idx="1"/>
            </p:cNvCxnSpPr>
            <p:nvPr/>
          </p:nvCxnSpPr>
          <p:spPr>
            <a:xfrm flipV="1">
              <a:off x="7495605" y="4164328"/>
              <a:ext cx="40205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7D31F98-CE6D-940F-3806-C521E4330D71}"/>
                </a:ext>
              </a:extLst>
            </p:cNvPr>
            <p:cNvSpPr/>
            <p:nvPr/>
          </p:nvSpPr>
          <p:spPr>
            <a:xfrm>
              <a:off x="10056296" y="3899633"/>
              <a:ext cx="1590099" cy="52938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/>
                <a:t>去除元器件的灰度图片</a:t>
              </a: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CDB646B9-BF11-D4F9-815E-C716D9CA0AFB}"/>
                </a:ext>
              </a:extLst>
            </p:cNvPr>
            <p:cNvCxnSpPr>
              <a:stCxn id="10" idx="3"/>
              <a:endCxn id="40" idx="1"/>
            </p:cNvCxnSpPr>
            <p:nvPr/>
          </p:nvCxnSpPr>
          <p:spPr>
            <a:xfrm>
              <a:off x="9487760" y="4164328"/>
              <a:ext cx="5685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连接符: 肘形 46">
              <a:extLst>
                <a:ext uri="{FF2B5EF4-FFF2-40B4-BE49-F238E27FC236}">
                  <a16:creationId xmlns:a16="http://schemas.microsoft.com/office/drawing/2014/main" id="{177611F4-0507-C1BD-479C-6C91AE111009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rot="16200000" flipH="1">
              <a:off x="5958999" y="351299"/>
              <a:ext cx="390218" cy="7235839"/>
            </a:xfrm>
            <a:prstGeom prst="bentConnector4">
              <a:avLst>
                <a:gd name="adj1" fmla="val -351056"/>
                <a:gd name="adj2" fmla="val 9993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A8F51D4-CBDB-DCE5-C97C-F1A2848AD7ED}"/>
                </a:ext>
              </a:extLst>
            </p:cNvPr>
            <p:cNvSpPr/>
            <p:nvPr/>
          </p:nvSpPr>
          <p:spPr>
            <a:xfrm>
              <a:off x="10056295" y="4963886"/>
              <a:ext cx="1590099" cy="94445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/>
                <a:t>连通域分析去除文本与分割网络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E055F20-7575-B353-A501-3BD0CDEC7AAC}"/>
                </a:ext>
              </a:extLst>
            </p:cNvPr>
            <p:cNvSpPr/>
            <p:nvPr/>
          </p:nvSpPr>
          <p:spPr>
            <a:xfrm>
              <a:off x="7897660" y="4963886"/>
              <a:ext cx="1590099" cy="94445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/>
                <a:t>分析元器件与网络的连接关系</a:t>
              </a:r>
            </a:p>
          </p:txBody>
        </p: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4368496F-3E30-FB6D-6247-E47FE09E0D85}"/>
                </a:ext>
              </a:extLst>
            </p:cNvPr>
            <p:cNvCxnSpPr>
              <a:stCxn id="40" idx="2"/>
              <a:endCxn id="52" idx="0"/>
            </p:cNvCxnSpPr>
            <p:nvPr/>
          </p:nvCxnSpPr>
          <p:spPr>
            <a:xfrm flipH="1">
              <a:off x="10851345" y="4429022"/>
              <a:ext cx="1" cy="534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C4B41EE2-A52D-13C2-795D-467FEA3C78A5}"/>
                </a:ext>
              </a:extLst>
            </p:cNvPr>
            <p:cNvCxnSpPr>
              <a:stCxn id="10" idx="2"/>
              <a:endCxn id="53" idx="0"/>
            </p:cNvCxnSpPr>
            <p:nvPr/>
          </p:nvCxnSpPr>
          <p:spPr>
            <a:xfrm flipH="1">
              <a:off x="8692710" y="4429022"/>
              <a:ext cx="1" cy="534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3CEBD78A-51C3-96F9-5A7B-54F8392BADA8}"/>
                </a:ext>
              </a:extLst>
            </p:cNvPr>
            <p:cNvCxnSpPr>
              <a:stCxn id="52" idx="1"/>
              <a:endCxn id="53" idx="3"/>
            </p:cNvCxnSpPr>
            <p:nvPr/>
          </p:nvCxnSpPr>
          <p:spPr>
            <a:xfrm flipH="1">
              <a:off x="9487759" y="5436116"/>
              <a:ext cx="5685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CB7F5F48-209E-7D0F-1D87-95A20B878686}"/>
                </a:ext>
              </a:extLst>
            </p:cNvPr>
            <p:cNvSpPr/>
            <p:nvPr/>
          </p:nvSpPr>
          <p:spPr>
            <a:xfrm>
              <a:off x="560719" y="5171420"/>
              <a:ext cx="1113780" cy="52938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/>
                <a:t>输出网表</a:t>
              </a:r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51026DDE-21AE-EFF3-98B5-56A65B3F1EBE}"/>
                </a:ext>
              </a:extLst>
            </p:cNvPr>
            <p:cNvCxnSpPr>
              <a:cxnSpLocks/>
              <a:stCxn id="53" idx="1"/>
              <a:endCxn id="61" idx="3"/>
            </p:cNvCxnSpPr>
            <p:nvPr/>
          </p:nvCxnSpPr>
          <p:spPr>
            <a:xfrm flipH="1" flipV="1">
              <a:off x="1674499" y="5436115"/>
              <a:ext cx="622316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8" name="图片 1027">
            <a:extLst>
              <a:ext uri="{FF2B5EF4-FFF2-40B4-BE49-F238E27FC236}">
                <a16:creationId xmlns:a16="http://schemas.microsoft.com/office/drawing/2014/main" id="{61BD35E2-92C3-3C39-CF6E-988720FF5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390" y="1630219"/>
            <a:ext cx="2952750" cy="4314825"/>
          </a:xfrm>
          <a:prstGeom prst="rect">
            <a:avLst/>
          </a:prstGeom>
        </p:spPr>
      </p:pic>
      <p:sp>
        <p:nvSpPr>
          <p:cNvPr id="1031" name="标注: 线形(带边框和强调线) 1030">
            <a:extLst>
              <a:ext uri="{FF2B5EF4-FFF2-40B4-BE49-F238E27FC236}">
                <a16:creationId xmlns:a16="http://schemas.microsoft.com/office/drawing/2014/main" id="{1F639571-8492-E1D8-3D4B-6915DD189196}"/>
              </a:ext>
            </a:extLst>
          </p:cNvPr>
          <p:cNvSpPr/>
          <p:nvPr/>
        </p:nvSpPr>
        <p:spPr>
          <a:xfrm>
            <a:off x="9888839" y="5443959"/>
            <a:ext cx="1785635" cy="249749"/>
          </a:xfrm>
          <a:prstGeom prst="accentBorderCallout1">
            <a:avLst>
              <a:gd name="adj1" fmla="val 55905"/>
              <a:gd name="adj2" fmla="val -6951"/>
              <a:gd name="adj3" fmla="val 56768"/>
              <a:gd name="adj4" fmla="val -37296"/>
            </a:avLst>
          </a:prstGeom>
          <a:ln w="222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/>
                </a:solidFill>
              </a:rPr>
              <a:t>主要代码</a:t>
            </a:r>
            <a:endParaRPr lang="en-US" altLang="zh-CN" dirty="0">
              <a:solidFill>
                <a:schemeClr val="accent5"/>
              </a:solidFill>
            </a:endParaRPr>
          </a:p>
        </p:txBody>
      </p:sp>
      <p:sp>
        <p:nvSpPr>
          <p:cNvPr id="1032" name="标注: 线形(带边框和强调线) 1031">
            <a:extLst>
              <a:ext uri="{FF2B5EF4-FFF2-40B4-BE49-F238E27FC236}">
                <a16:creationId xmlns:a16="http://schemas.microsoft.com/office/drawing/2014/main" id="{922D9CA1-A97A-1A2E-595B-D3E68DD8BF30}"/>
              </a:ext>
            </a:extLst>
          </p:cNvPr>
          <p:cNvSpPr/>
          <p:nvPr/>
        </p:nvSpPr>
        <p:spPr>
          <a:xfrm>
            <a:off x="9807482" y="4438407"/>
            <a:ext cx="2306599" cy="312348"/>
          </a:xfrm>
          <a:prstGeom prst="accentBorderCallout1">
            <a:avLst>
              <a:gd name="adj1" fmla="val 55905"/>
              <a:gd name="adj2" fmla="val -6951"/>
              <a:gd name="adj3" fmla="val 54567"/>
              <a:gd name="adj4" fmla="val -22392"/>
            </a:avLst>
          </a:prstGeom>
          <a:ln w="222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/>
                </a:solidFill>
              </a:rPr>
              <a:t>验证集图片与标注</a:t>
            </a:r>
            <a:endParaRPr lang="en-US" altLang="zh-CN" dirty="0">
              <a:solidFill>
                <a:schemeClr val="accent5"/>
              </a:solidFill>
            </a:endParaRPr>
          </a:p>
        </p:txBody>
      </p:sp>
      <p:sp>
        <p:nvSpPr>
          <p:cNvPr id="1033" name="标注: 线形(带边框和强调线) 1032">
            <a:extLst>
              <a:ext uri="{FF2B5EF4-FFF2-40B4-BE49-F238E27FC236}">
                <a16:creationId xmlns:a16="http://schemas.microsoft.com/office/drawing/2014/main" id="{ED9CC552-EDBA-054F-87B8-FD4BDB3EF02A}"/>
              </a:ext>
            </a:extLst>
          </p:cNvPr>
          <p:cNvSpPr/>
          <p:nvPr/>
        </p:nvSpPr>
        <p:spPr>
          <a:xfrm>
            <a:off x="9792296" y="3743384"/>
            <a:ext cx="2306599" cy="312348"/>
          </a:xfrm>
          <a:prstGeom prst="accentBorderCallout1">
            <a:avLst>
              <a:gd name="adj1" fmla="val 55905"/>
              <a:gd name="adj2" fmla="val -6951"/>
              <a:gd name="adj3" fmla="val 54567"/>
              <a:gd name="adj4" fmla="val -22392"/>
            </a:avLst>
          </a:prstGeom>
          <a:ln w="222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/>
                </a:solidFill>
              </a:rPr>
              <a:t>训练集图片与标注</a:t>
            </a:r>
            <a:endParaRPr lang="en-US" altLang="zh-CN" dirty="0">
              <a:solidFill>
                <a:schemeClr val="accent5"/>
              </a:solidFill>
            </a:endParaRPr>
          </a:p>
        </p:txBody>
      </p:sp>
      <p:sp>
        <p:nvSpPr>
          <p:cNvPr id="1034" name="标注: 线形(带边框和强调线) 1033">
            <a:extLst>
              <a:ext uri="{FF2B5EF4-FFF2-40B4-BE49-F238E27FC236}">
                <a16:creationId xmlns:a16="http://schemas.microsoft.com/office/drawing/2014/main" id="{80DF3927-54D3-5956-7FA8-947317B31CC1}"/>
              </a:ext>
            </a:extLst>
          </p:cNvPr>
          <p:cNvSpPr/>
          <p:nvPr/>
        </p:nvSpPr>
        <p:spPr>
          <a:xfrm>
            <a:off x="9644841" y="2063533"/>
            <a:ext cx="991076" cy="312348"/>
          </a:xfrm>
          <a:prstGeom prst="accentBorderCallout1">
            <a:avLst>
              <a:gd name="adj1" fmla="val 55905"/>
              <a:gd name="adj2" fmla="val -6951"/>
              <a:gd name="adj3" fmla="val 54567"/>
              <a:gd name="adj4" fmla="val -55690"/>
            </a:avLst>
          </a:prstGeom>
          <a:ln w="222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/>
                </a:solidFill>
              </a:rPr>
              <a:t>测试集</a:t>
            </a:r>
            <a:endParaRPr lang="en-US" altLang="zh-CN" dirty="0">
              <a:solidFill>
                <a:schemeClr val="accent5"/>
              </a:solidFill>
            </a:endParaRPr>
          </a:p>
        </p:txBody>
      </p:sp>
      <p:sp>
        <p:nvSpPr>
          <p:cNvPr id="1037" name="标注: 线形(带边框和强调线) 1036">
            <a:extLst>
              <a:ext uri="{FF2B5EF4-FFF2-40B4-BE49-F238E27FC236}">
                <a16:creationId xmlns:a16="http://schemas.microsoft.com/office/drawing/2014/main" id="{29EA3E4C-1EE4-5C6B-9E8A-C8BD9FB1A6F9}"/>
              </a:ext>
            </a:extLst>
          </p:cNvPr>
          <p:cNvSpPr/>
          <p:nvPr/>
        </p:nvSpPr>
        <p:spPr>
          <a:xfrm>
            <a:off x="6529449" y="2268362"/>
            <a:ext cx="1468684" cy="312348"/>
          </a:xfrm>
          <a:prstGeom prst="accentBorderCallout1">
            <a:avLst>
              <a:gd name="adj1" fmla="val 55905"/>
              <a:gd name="adj2" fmla="val 107511"/>
              <a:gd name="adj3" fmla="val 58969"/>
              <a:gd name="adj4" fmla="val 146742"/>
            </a:avLst>
          </a:prstGeom>
          <a:ln w="222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accent5"/>
                </a:solidFill>
              </a:rPr>
              <a:t>元器件预测框位置</a:t>
            </a:r>
            <a:endParaRPr lang="en-US" altLang="zh-CN" sz="1200" dirty="0">
              <a:solidFill>
                <a:schemeClr val="accent5"/>
              </a:solidFill>
            </a:endParaRPr>
          </a:p>
        </p:txBody>
      </p:sp>
      <p:sp>
        <p:nvSpPr>
          <p:cNvPr id="1038" name="标注: 线形(带边框和强调线) 1037">
            <a:extLst>
              <a:ext uri="{FF2B5EF4-FFF2-40B4-BE49-F238E27FC236}">
                <a16:creationId xmlns:a16="http://schemas.microsoft.com/office/drawing/2014/main" id="{1CC38608-9802-97CF-E279-1D0A1CF3DDC3}"/>
              </a:ext>
            </a:extLst>
          </p:cNvPr>
          <p:cNvSpPr/>
          <p:nvPr/>
        </p:nvSpPr>
        <p:spPr>
          <a:xfrm>
            <a:off x="6529449" y="3218853"/>
            <a:ext cx="1468684" cy="312348"/>
          </a:xfrm>
          <a:prstGeom prst="accentBorderCallout1">
            <a:avLst>
              <a:gd name="adj1" fmla="val 55905"/>
              <a:gd name="adj2" fmla="val 107511"/>
              <a:gd name="adj3" fmla="val 58969"/>
              <a:gd name="adj4" fmla="val 146742"/>
            </a:avLst>
          </a:prstGeom>
          <a:ln w="222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accent5"/>
                </a:solidFill>
              </a:rPr>
              <a:t>所有子网络</a:t>
            </a:r>
            <a:endParaRPr lang="en-US" altLang="zh-CN" sz="1200" dirty="0">
              <a:solidFill>
                <a:schemeClr val="accent5"/>
              </a:solidFill>
            </a:endParaRPr>
          </a:p>
        </p:txBody>
      </p:sp>
      <p:sp>
        <p:nvSpPr>
          <p:cNvPr id="1039" name="标注: 线形(带边框和强调线) 1038">
            <a:extLst>
              <a:ext uri="{FF2B5EF4-FFF2-40B4-BE49-F238E27FC236}">
                <a16:creationId xmlns:a16="http://schemas.microsoft.com/office/drawing/2014/main" id="{949D7BDE-FFB8-B5BD-E4FF-1467FC46F533}"/>
              </a:ext>
            </a:extLst>
          </p:cNvPr>
          <p:cNvSpPr/>
          <p:nvPr/>
        </p:nvSpPr>
        <p:spPr>
          <a:xfrm>
            <a:off x="6529449" y="2750331"/>
            <a:ext cx="1468684" cy="312348"/>
          </a:xfrm>
          <a:prstGeom prst="accentBorderCallout1">
            <a:avLst>
              <a:gd name="adj1" fmla="val 55905"/>
              <a:gd name="adj2" fmla="val 107511"/>
              <a:gd name="adj3" fmla="val 129405"/>
              <a:gd name="adj4" fmla="val 145338"/>
            </a:avLst>
          </a:prstGeom>
          <a:ln w="222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accent5"/>
                </a:solidFill>
              </a:rPr>
              <a:t>输出网表文件</a:t>
            </a:r>
            <a:endParaRPr lang="en-US" altLang="zh-CN" sz="1200" dirty="0">
              <a:solidFill>
                <a:schemeClr val="accent5"/>
              </a:solidFill>
            </a:endParaRPr>
          </a:p>
        </p:txBody>
      </p:sp>
      <p:sp>
        <p:nvSpPr>
          <p:cNvPr id="1040" name="标注: 线形(带边框和强调线) 1039">
            <a:extLst>
              <a:ext uri="{FF2B5EF4-FFF2-40B4-BE49-F238E27FC236}">
                <a16:creationId xmlns:a16="http://schemas.microsoft.com/office/drawing/2014/main" id="{3B02F350-5025-CEC9-6DFF-316AAAA91AE5}"/>
              </a:ext>
            </a:extLst>
          </p:cNvPr>
          <p:cNvSpPr/>
          <p:nvPr/>
        </p:nvSpPr>
        <p:spPr>
          <a:xfrm>
            <a:off x="6685703" y="3687375"/>
            <a:ext cx="1604208" cy="312348"/>
          </a:xfrm>
          <a:prstGeom prst="accentBorderCallout1">
            <a:avLst>
              <a:gd name="adj1" fmla="val 53704"/>
              <a:gd name="adj2" fmla="val 106654"/>
              <a:gd name="adj3" fmla="val -462"/>
              <a:gd name="adj4" fmla="val 123909"/>
            </a:avLst>
          </a:prstGeom>
          <a:ln w="222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accent5"/>
                </a:solidFill>
              </a:rPr>
              <a:t>去除元器件后的图片</a:t>
            </a:r>
            <a:endParaRPr lang="en-US" altLang="zh-CN" sz="1200" dirty="0">
              <a:solidFill>
                <a:schemeClr val="accent5"/>
              </a:solidFill>
            </a:endParaRPr>
          </a:p>
        </p:txBody>
      </p:sp>
      <p:sp>
        <p:nvSpPr>
          <p:cNvPr id="1041" name="文本框 1040">
            <a:extLst>
              <a:ext uri="{FF2B5EF4-FFF2-40B4-BE49-F238E27FC236}">
                <a16:creationId xmlns:a16="http://schemas.microsoft.com/office/drawing/2014/main" id="{4612FA80-D2FF-700E-F11E-8D344152EDF2}"/>
              </a:ext>
            </a:extLst>
          </p:cNvPr>
          <p:cNvSpPr txBox="1"/>
          <p:nvPr/>
        </p:nvSpPr>
        <p:spPr>
          <a:xfrm>
            <a:off x="649761" y="1540240"/>
            <a:ext cx="5454416" cy="2218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深度学习数据集规模：</a:t>
            </a:r>
            <a:r>
              <a:rPr lang="en-US" altLang="zh-CN" sz="1600" dirty="0"/>
              <a:t>611</a:t>
            </a:r>
            <a:r>
              <a:rPr lang="zh-CN" altLang="en-US" sz="1600" dirty="0"/>
              <a:t>张电路图（来自网络、自绘、专利图片）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数据增强：</a:t>
            </a:r>
            <a:r>
              <a:rPr lang="en-US" altLang="zh-CN" sz="1600" dirty="0"/>
              <a:t> </a:t>
            </a:r>
            <a:r>
              <a:rPr lang="en-US" altLang="zh-CN" sz="1600" dirty="0" err="1"/>
              <a:t>mixup</a:t>
            </a:r>
            <a:r>
              <a:rPr lang="zh-CN" altLang="en-US" sz="1600" dirty="0"/>
              <a:t>、</a:t>
            </a:r>
            <a:r>
              <a:rPr lang="en-US" altLang="zh-CN" sz="1600" dirty="0"/>
              <a:t>cutout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cutmix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电路元器件识别：</a:t>
            </a:r>
            <a:r>
              <a:rPr lang="en-US" altLang="zh-CN" sz="1600" dirty="0"/>
              <a:t>yolov5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网络分割：连通域分析</a:t>
            </a:r>
            <a:r>
              <a:rPr lang="en-US" altLang="zh-CN" sz="1600" dirty="0"/>
              <a:t>Seed-Filling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图像处理：二值化、中值滤波、图像闭运算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连接关系判别：交集运算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19679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3.1---</a:t>
            </a:r>
            <a:r>
              <a:rPr lang="zh-CN" altLang="en-US" dirty="0"/>
              <a:t>电路元器件识别</a:t>
            </a:r>
            <a:endParaRPr lang="en-US" altLang="zh-CN" dirty="0"/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031A3264-424C-9D30-37A6-75033B1A934B}"/>
              </a:ext>
            </a:extLst>
          </p:cNvPr>
          <p:cNvSpPr txBox="1">
            <a:spLocks/>
          </p:cNvSpPr>
          <p:nvPr/>
        </p:nvSpPr>
        <p:spPr>
          <a:xfrm>
            <a:off x="932788" y="982643"/>
            <a:ext cx="2332927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算法介绍</a:t>
            </a:r>
            <a:endParaRPr lang="en-US" altLang="zh-CN" dirty="0"/>
          </a:p>
        </p:txBody>
      </p:sp>
      <p:grpSp>
        <p:nvGrpSpPr>
          <p:cNvPr id="18" name="Group 48">
            <a:extLst>
              <a:ext uri="{FF2B5EF4-FFF2-40B4-BE49-F238E27FC236}">
                <a16:creationId xmlns:a16="http://schemas.microsoft.com/office/drawing/2014/main" id="{3D8B5E7E-80B5-1A31-E2C3-BBFB7C158FBB}"/>
              </a:ext>
            </a:extLst>
          </p:cNvPr>
          <p:cNvGrpSpPr/>
          <p:nvPr/>
        </p:nvGrpSpPr>
        <p:grpSpPr>
          <a:xfrm>
            <a:off x="442049" y="977713"/>
            <a:ext cx="409972" cy="409972"/>
            <a:chOff x="669869" y="597304"/>
            <a:chExt cx="409972" cy="409972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890D1F8F-76B0-1513-6D40-2675BB45859E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D37F2FA1-944F-2CD2-B29E-D41568457AAC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1" name="ïśļiḑé">
              <a:extLst>
                <a:ext uri="{FF2B5EF4-FFF2-40B4-BE49-F238E27FC236}">
                  <a16:creationId xmlns:a16="http://schemas.microsoft.com/office/drawing/2014/main" id="{C7651951-E9DF-539B-D8A4-9BF2B517B5C6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041" name="文本框 1040">
            <a:extLst>
              <a:ext uri="{FF2B5EF4-FFF2-40B4-BE49-F238E27FC236}">
                <a16:creationId xmlns:a16="http://schemas.microsoft.com/office/drawing/2014/main" id="{4612FA80-D2FF-700E-F11E-8D344152EDF2}"/>
              </a:ext>
            </a:extLst>
          </p:cNvPr>
          <p:cNvSpPr txBox="1"/>
          <p:nvPr/>
        </p:nvSpPr>
        <p:spPr>
          <a:xfrm>
            <a:off x="647034" y="1382753"/>
            <a:ext cx="6311871" cy="464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在目标检测领域，相比于传统的模板匹配算法，深度学习方法具有鲁棒性高、速度快、泛化性好等优点。</a:t>
            </a:r>
            <a:r>
              <a:rPr lang="en-US" altLang="zh-CN" sz="1400" dirty="0"/>
              <a:t>Yolo</a:t>
            </a:r>
            <a:r>
              <a:rPr lang="zh-CN" altLang="en-US" sz="1400" dirty="0"/>
              <a:t>系列算法作为目标检测发展迅速和热门的一种单阶段检测方法，本任务以</a:t>
            </a:r>
            <a:r>
              <a:rPr lang="en-US" altLang="zh-CN" sz="1400" dirty="0"/>
              <a:t>Yolov5</a:t>
            </a:r>
            <a:r>
              <a:rPr lang="zh-CN" altLang="en-US" sz="1400" dirty="0"/>
              <a:t>算法为主进行元器件的检测。</a:t>
            </a:r>
            <a:endParaRPr lang="en-US" altLang="zh-CN" sz="14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yolov5</a:t>
            </a:r>
            <a:r>
              <a:rPr lang="zh-CN" altLang="en-US" sz="1400" dirty="0"/>
              <a:t>相对于前代，主要有以下改进：</a:t>
            </a:r>
            <a:endParaRPr lang="en-US" altLang="zh-CN" sz="1400" dirty="0"/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/>
              <a:t>自适应描框运算</a:t>
            </a:r>
            <a:r>
              <a:rPr lang="en-US" altLang="zh-CN" sz="1400" dirty="0"/>
              <a:t>+</a:t>
            </a:r>
            <a:r>
              <a:rPr lang="zh-CN" altLang="en-US" sz="1400" dirty="0"/>
              <a:t>自适应图片缩放操作</a:t>
            </a:r>
            <a:endParaRPr lang="en-US" altLang="zh-CN" sz="1400" dirty="0"/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/>
              <a:t>Mosaic</a:t>
            </a:r>
            <a:r>
              <a:rPr lang="zh-CN" altLang="en-US" sz="1400" dirty="0"/>
              <a:t>数据增强</a:t>
            </a:r>
            <a:endParaRPr lang="en-US" altLang="zh-CN" sz="14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yolov5</a:t>
            </a:r>
            <a:r>
              <a:rPr lang="zh-CN" altLang="en-US" sz="1400" dirty="0"/>
              <a:t>网络由六种基本子模块构成：</a:t>
            </a:r>
            <a:r>
              <a:rPr lang="en-US" altLang="zh-CN" sz="1400" b="0" i="0" dirty="0">
                <a:solidFill>
                  <a:srgbClr val="555666"/>
                </a:solidFill>
                <a:effectLst/>
                <a:latin typeface="-apple-system"/>
              </a:rPr>
              <a:t> 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/>
              <a:t>CBL</a:t>
            </a:r>
            <a:r>
              <a:rPr lang="zh-CN" altLang="en-US" sz="1400" dirty="0"/>
              <a:t>：由</a:t>
            </a:r>
            <a:r>
              <a:rPr lang="en-US" altLang="zh-CN" sz="1400" dirty="0" err="1"/>
              <a:t>Conv+BN+Leaky_relu</a:t>
            </a:r>
            <a:r>
              <a:rPr lang="zh-CN" altLang="en-US" sz="1400" dirty="0"/>
              <a:t>激活函数组成</a:t>
            </a:r>
            <a:endParaRPr lang="en-US" altLang="zh-CN" sz="1400" dirty="0"/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/>
              <a:t>Res unit</a:t>
            </a:r>
            <a:r>
              <a:rPr lang="zh-CN" altLang="en-US" sz="1400" dirty="0"/>
              <a:t>：构建深层网络的残差结构</a:t>
            </a:r>
            <a:endParaRPr lang="en-US" altLang="zh-CN" sz="1400" dirty="0"/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/>
              <a:t>CSP1_X</a:t>
            </a:r>
            <a:r>
              <a:rPr lang="zh-CN" altLang="en-US" sz="1400" dirty="0"/>
              <a:t>：由</a:t>
            </a:r>
            <a:r>
              <a:rPr lang="en-US" altLang="zh-CN" sz="1400" dirty="0"/>
              <a:t>CBL</a:t>
            </a:r>
            <a:r>
              <a:rPr lang="zh-CN" altLang="en-US" sz="1400" dirty="0"/>
              <a:t>模块、</a:t>
            </a:r>
            <a:r>
              <a:rPr lang="en-US" altLang="zh-CN" sz="1400" dirty="0"/>
              <a:t>Res </a:t>
            </a:r>
            <a:r>
              <a:rPr lang="en-US" altLang="zh-CN" sz="1400" dirty="0" err="1"/>
              <a:t>unint</a:t>
            </a:r>
            <a:r>
              <a:rPr lang="zh-CN" altLang="en-US" sz="1400" dirty="0"/>
              <a:t>模块以及卷积层、</a:t>
            </a:r>
            <a:r>
              <a:rPr lang="en-US" altLang="zh-CN" sz="1400" dirty="0" err="1"/>
              <a:t>Concat</a:t>
            </a:r>
            <a:r>
              <a:rPr lang="zh-CN" altLang="en-US" sz="1400" dirty="0"/>
              <a:t>组成而成</a:t>
            </a:r>
            <a:endParaRPr lang="en-US" altLang="zh-CN" sz="1400" dirty="0"/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/>
              <a:t>CSP2_X</a:t>
            </a:r>
            <a:r>
              <a:rPr lang="zh-CN" altLang="en-US" sz="1400" dirty="0"/>
              <a:t>：由卷积层和</a:t>
            </a:r>
            <a:r>
              <a:rPr lang="en-US" altLang="zh-CN" sz="1400" dirty="0"/>
              <a:t>X</a:t>
            </a:r>
            <a:r>
              <a:rPr lang="zh-CN" altLang="en-US" sz="1400" dirty="0"/>
              <a:t>个</a:t>
            </a:r>
            <a:r>
              <a:rPr lang="en-US" altLang="zh-CN" sz="1400" dirty="0"/>
              <a:t>Res </a:t>
            </a:r>
            <a:r>
              <a:rPr lang="en-US" altLang="zh-CN" sz="1400" dirty="0" err="1"/>
              <a:t>unint</a:t>
            </a:r>
            <a:r>
              <a:rPr lang="zh-CN" altLang="en-US" sz="1400" dirty="0"/>
              <a:t>模块、</a:t>
            </a:r>
            <a:r>
              <a:rPr lang="en-US" altLang="zh-CN" sz="1400" dirty="0" err="1"/>
              <a:t>Concate</a:t>
            </a:r>
            <a:r>
              <a:rPr lang="zh-CN" altLang="en-US" sz="1400" dirty="0"/>
              <a:t>组成而成。</a:t>
            </a:r>
            <a:endParaRPr lang="en-US" altLang="zh-CN" sz="1400" dirty="0"/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/>
              <a:t>Focus</a:t>
            </a:r>
            <a:r>
              <a:rPr lang="zh-CN" altLang="en-US" sz="1400" dirty="0"/>
              <a:t>：将多个</a:t>
            </a:r>
            <a:r>
              <a:rPr lang="en-US" altLang="zh-CN" sz="1400" dirty="0"/>
              <a:t>slice</a:t>
            </a:r>
            <a:r>
              <a:rPr lang="zh-CN" altLang="en-US" sz="1400" dirty="0"/>
              <a:t>结果</a:t>
            </a:r>
            <a:r>
              <a:rPr lang="en-US" altLang="zh-CN" sz="1400" dirty="0" err="1"/>
              <a:t>Concat</a:t>
            </a:r>
            <a:r>
              <a:rPr lang="zh-CN" altLang="en-US" sz="1400" dirty="0"/>
              <a:t>起来，然后将其送入</a:t>
            </a:r>
            <a:r>
              <a:rPr lang="en-US" altLang="zh-CN" sz="1400" dirty="0"/>
              <a:t>CBL</a:t>
            </a:r>
            <a:r>
              <a:rPr lang="zh-CN" altLang="en-US" sz="1400" dirty="0"/>
              <a:t>模块中。</a:t>
            </a:r>
            <a:endParaRPr lang="en-US" altLang="zh-CN" sz="1400" dirty="0"/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/>
              <a:t>SPP</a:t>
            </a:r>
            <a:r>
              <a:rPr lang="zh-CN" altLang="en-US" sz="1400" dirty="0"/>
              <a:t>：采用</a:t>
            </a:r>
            <a:r>
              <a:rPr lang="en-US" altLang="zh-CN" sz="1400" dirty="0"/>
              <a:t>1×1</a:t>
            </a:r>
            <a:r>
              <a:rPr lang="zh-CN" altLang="en-US" sz="1400" dirty="0"/>
              <a:t>、</a:t>
            </a:r>
            <a:r>
              <a:rPr lang="en-US" altLang="zh-CN" sz="1400" dirty="0"/>
              <a:t>5×5</a:t>
            </a:r>
            <a:r>
              <a:rPr lang="zh-CN" altLang="en-US" sz="1400" dirty="0"/>
              <a:t>、</a:t>
            </a:r>
            <a:r>
              <a:rPr lang="en-US" altLang="zh-CN" sz="1400" dirty="0"/>
              <a:t>9×9</a:t>
            </a:r>
            <a:r>
              <a:rPr lang="zh-CN" altLang="en-US" sz="1400" dirty="0"/>
              <a:t>和</a:t>
            </a:r>
            <a:r>
              <a:rPr lang="en-US" altLang="zh-CN" sz="1400" dirty="0"/>
              <a:t>13×13</a:t>
            </a:r>
            <a:r>
              <a:rPr lang="zh-CN" altLang="en-US" sz="1400" dirty="0"/>
              <a:t>的最大池化方式，进行多尺度特征融合。</a:t>
            </a:r>
            <a:endParaRPr lang="en-US" altLang="zh-CN" sz="14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yolov5</a:t>
            </a:r>
            <a:r>
              <a:rPr lang="zh-CN" altLang="en-US" sz="1400" dirty="0"/>
              <a:t>主体网络：基准端采用</a:t>
            </a:r>
            <a:r>
              <a:rPr lang="en-US" altLang="zh-CN" sz="1400" dirty="0"/>
              <a:t>Focus</a:t>
            </a:r>
            <a:r>
              <a:rPr lang="zh-CN" altLang="en-US" sz="1400" dirty="0"/>
              <a:t>结构</a:t>
            </a:r>
            <a:r>
              <a:rPr lang="en-US" altLang="zh-CN" sz="1400" dirty="0"/>
              <a:t>+CSP</a:t>
            </a:r>
            <a:r>
              <a:rPr lang="zh-CN" altLang="en-US" sz="1400" dirty="0"/>
              <a:t>结构；</a:t>
            </a:r>
            <a:r>
              <a:rPr lang="en-US" altLang="zh-CN" sz="1400" dirty="0"/>
              <a:t>Neck</a:t>
            </a:r>
            <a:r>
              <a:rPr lang="zh-CN" altLang="en-US" sz="1400" dirty="0"/>
              <a:t>端采用</a:t>
            </a:r>
            <a:r>
              <a:rPr lang="en-US" altLang="zh-CN" sz="1400" dirty="0"/>
              <a:t>SPP+FPN+PAN</a:t>
            </a:r>
            <a:r>
              <a:rPr lang="zh-CN" altLang="en-US" sz="1400" dirty="0"/>
              <a:t>结构；输出端的损失函数采用</a:t>
            </a:r>
            <a:r>
              <a:rPr lang="en-US" altLang="zh-CN" sz="1400" dirty="0" err="1"/>
              <a:t>GIOU_Loss</a:t>
            </a:r>
            <a:r>
              <a:rPr lang="zh-CN" altLang="en-US" sz="1400" dirty="0"/>
              <a:t>；预测框筛选采用</a:t>
            </a:r>
            <a:r>
              <a:rPr lang="en-US" altLang="zh-CN" sz="1400" dirty="0" err="1"/>
              <a:t>DIOU_nms</a:t>
            </a:r>
            <a:r>
              <a:rPr lang="zh-CN" altLang="en-US" sz="1400" dirty="0"/>
              <a:t>。</a:t>
            </a:r>
            <a:endParaRPr lang="en-US" altLang="zh-CN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A54843-3841-0DA0-2F19-6189770BD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518" y="4157300"/>
            <a:ext cx="4216526" cy="1455398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F951239-019C-7BC9-CF20-81FADF81D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904" y="1382753"/>
            <a:ext cx="5147751" cy="240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04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3.1---</a:t>
            </a:r>
            <a:r>
              <a:rPr lang="zh-CN" altLang="en-US" dirty="0"/>
              <a:t>电路元器件识别</a:t>
            </a:r>
            <a:endParaRPr lang="en-US" altLang="zh-CN" dirty="0"/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031A3264-424C-9D30-37A6-75033B1A934B}"/>
              </a:ext>
            </a:extLst>
          </p:cNvPr>
          <p:cNvSpPr txBox="1">
            <a:spLocks/>
          </p:cNvSpPr>
          <p:nvPr/>
        </p:nvSpPr>
        <p:spPr>
          <a:xfrm>
            <a:off x="932788" y="982643"/>
            <a:ext cx="2332927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实验细节</a:t>
            </a:r>
            <a:endParaRPr lang="en-US" altLang="zh-CN" dirty="0"/>
          </a:p>
        </p:txBody>
      </p:sp>
      <p:grpSp>
        <p:nvGrpSpPr>
          <p:cNvPr id="18" name="Group 48">
            <a:extLst>
              <a:ext uri="{FF2B5EF4-FFF2-40B4-BE49-F238E27FC236}">
                <a16:creationId xmlns:a16="http://schemas.microsoft.com/office/drawing/2014/main" id="{3D8B5E7E-80B5-1A31-E2C3-BBFB7C158FBB}"/>
              </a:ext>
            </a:extLst>
          </p:cNvPr>
          <p:cNvGrpSpPr/>
          <p:nvPr/>
        </p:nvGrpSpPr>
        <p:grpSpPr>
          <a:xfrm>
            <a:off x="442049" y="977713"/>
            <a:ext cx="409972" cy="409972"/>
            <a:chOff x="669869" y="597304"/>
            <a:chExt cx="409972" cy="409972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890D1F8F-76B0-1513-6D40-2675BB45859E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D37F2FA1-944F-2CD2-B29E-D41568457AAC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1" name="ïśļiḑé">
              <a:extLst>
                <a:ext uri="{FF2B5EF4-FFF2-40B4-BE49-F238E27FC236}">
                  <a16:creationId xmlns:a16="http://schemas.microsoft.com/office/drawing/2014/main" id="{C7651951-E9DF-539B-D8A4-9BF2B517B5C6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EA6954A-4EA8-6E86-78E5-85AAB948E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538255"/>
              </p:ext>
            </p:extLst>
          </p:nvPr>
        </p:nvGraphicFramePr>
        <p:xfrm>
          <a:off x="1216933" y="2202438"/>
          <a:ext cx="6388510" cy="2218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02">
                  <a:extLst>
                    <a:ext uri="{9D8B030D-6E8A-4147-A177-3AD203B41FA5}">
                      <a16:colId xmlns:a16="http://schemas.microsoft.com/office/drawing/2014/main" val="3496689451"/>
                    </a:ext>
                  </a:extLst>
                </a:gridCol>
                <a:gridCol w="1277702">
                  <a:extLst>
                    <a:ext uri="{9D8B030D-6E8A-4147-A177-3AD203B41FA5}">
                      <a16:colId xmlns:a16="http://schemas.microsoft.com/office/drawing/2014/main" val="3181012609"/>
                    </a:ext>
                  </a:extLst>
                </a:gridCol>
                <a:gridCol w="1277702">
                  <a:extLst>
                    <a:ext uri="{9D8B030D-6E8A-4147-A177-3AD203B41FA5}">
                      <a16:colId xmlns:a16="http://schemas.microsoft.com/office/drawing/2014/main" val="4080026173"/>
                    </a:ext>
                  </a:extLst>
                </a:gridCol>
                <a:gridCol w="1277702">
                  <a:extLst>
                    <a:ext uri="{9D8B030D-6E8A-4147-A177-3AD203B41FA5}">
                      <a16:colId xmlns:a16="http://schemas.microsoft.com/office/drawing/2014/main" val="2749608397"/>
                    </a:ext>
                  </a:extLst>
                </a:gridCol>
                <a:gridCol w="1277702">
                  <a:extLst>
                    <a:ext uri="{9D8B030D-6E8A-4147-A177-3AD203B41FA5}">
                      <a16:colId xmlns:a16="http://schemas.microsoft.com/office/drawing/2014/main" val="1686931026"/>
                    </a:ext>
                  </a:extLst>
                </a:gridCol>
              </a:tblGrid>
              <a:tr h="369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res1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res2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cap1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cap2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inductance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444316"/>
                  </a:ext>
                </a:extLst>
              </a:tr>
              <a:tr h="369717"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870224"/>
                  </a:ext>
                </a:extLst>
              </a:tr>
              <a:tr h="36971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diode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triode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trans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bridge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amplifier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1308"/>
                  </a:ext>
                </a:extLst>
              </a:tr>
              <a:tr h="369717"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486345"/>
                  </a:ext>
                </a:extLst>
              </a:tr>
              <a:tr h="36971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switch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gnd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power1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power2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mos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292356"/>
                  </a:ext>
                </a:extLst>
              </a:tr>
              <a:tr h="369717"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935531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2C10C74B-5FC6-5407-D730-43D8EB037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228" y="2666658"/>
            <a:ext cx="382930" cy="225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DF52FA-1140-3CD5-8230-71A4B558A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51" y="2674436"/>
            <a:ext cx="449271" cy="2096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E19D30-4D7F-B087-A493-313B73B37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592" y="2666658"/>
            <a:ext cx="497418" cy="2252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DB89E6-C135-4F58-011E-5AD5273AA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598" y="2660462"/>
            <a:ext cx="497419" cy="2376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38A35F-6BD7-972A-8C7E-EB600D857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07" y="2646489"/>
            <a:ext cx="942467" cy="2376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255CB6-9C8E-275C-A514-8F199250A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330" y="3384263"/>
            <a:ext cx="885911" cy="2376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A438CE-1317-1C62-F2EE-BDE5E4DF5D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8738" y="3370078"/>
            <a:ext cx="826009" cy="2538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E4B538A-4C49-9BB3-3A97-AC0D66F67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285709" y="3314868"/>
            <a:ext cx="250957" cy="3613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BBFD6E3-9B45-ADBF-C98F-88A14C040A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3598" y="3363385"/>
            <a:ext cx="597848" cy="2576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C4B92A7-0AA7-71D9-2F6E-84AB453B2A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9388" y="3310983"/>
            <a:ext cx="370349" cy="3398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C90E457-5B37-F41C-538B-64B1D9E14A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714709" y="4053821"/>
            <a:ext cx="217150" cy="35942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4954420-3572-EC67-45F3-0DDBB7A0CA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72002" y="4079912"/>
            <a:ext cx="511381" cy="27038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C65E6C4-4F5D-BE60-C4EE-18B3DEDA0D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1532" y="4086351"/>
            <a:ext cx="321979" cy="247100"/>
          </a:xfrm>
          <a:prstGeom prst="rect">
            <a:avLst/>
          </a:prstGeom>
        </p:spPr>
      </p:pic>
      <p:pic>
        <p:nvPicPr>
          <p:cNvPr id="24" name="Picture 4" descr="直流电源符号图片_直流电源符号素材_直流电源符号模板免费下载-六图网">
            <a:extLst>
              <a:ext uri="{FF2B5EF4-FFF2-40B4-BE49-F238E27FC236}">
                <a16:creationId xmlns:a16="http://schemas.microsoft.com/office/drawing/2014/main" id="{11166847-DB0B-4222-65F0-DA4F94407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390" y="4091554"/>
            <a:ext cx="247100" cy="2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F3D2F1A-25B9-98F1-AB76-03B2241223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08707" y="4102495"/>
            <a:ext cx="344442" cy="23961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BA26F22-C3DB-42AD-0147-0DFA50F535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74286" y="4102495"/>
            <a:ext cx="277052" cy="254588"/>
          </a:xfrm>
          <a:prstGeom prst="rect">
            <a:avLst/>
          </a:prstGeom>
        </p:spPr>
      </p:pic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EBE637A8-3869-4737-4479-0E0D1E614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051378"/>
              </p:ext>
            </p:extLst>
          </p:nvPr>
        </p:nvGraphicFramePr>
        <p:xfrm>
          <a:off x="8538721" y="1015616"/>
          <a:ext cx="3211230" cy="53949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72207">
                  <a:extLst>
                    <a:ext uri="{9D8B030D-6E8A-4147-A177-3AD203B41FA5}">
                      <a16:colId xmlns:a16="http://schemas.microsoft.com/office/drawing/2014/main" val="19664543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96226335"/>
                    </a:ext>
                  </a:extLst>
                </a:gridCol>
                <a:gridCol w="682752">
                  <a:extLst>
                    <a:ext uri="{9D8B030D-6E8A-4147-A177-3AD203B41FA5}">
                      <a16:colId xmlns:a16="http://schemas.microsoft.com/office/drawing/2014/main" val="3697863956"/>
                    </a:ext>
                  </a:extLst>
                </a:gridCol>
                <a:gridCol w="655231">
                  <a:extLst>
                    <a:ext uri="{9D8B030D-6E8A-4147-A177-3AD203B41FA5}">
                      <a16:colId xmlns:a16="http://schemas.microsoft.com/office/drawing/2014/main" val="3033434348"/>
                    </a:ext>
                  </a:extLst>
                </a:gridCol>
              </a:tblGrid>
              <a:tr h="332085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train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test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valid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281044"/>
                  </a:ext>
                </a:extLst>
              </a:tr>
              <a:tr h="33208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trans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53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218827"/>
                  </a:ext>
                </a:extLst>
              </a:tr>
              <a:tr h="33208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bridge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30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390887"/>
                  </a:ext>
                </a:extLst>
              </a:tr>
              <a:tr h="33208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res1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673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370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221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636729"/>
                  </a:ext>
                </a:extLst>
              </a:tr>
              <a:tr h="33208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triode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224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102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43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680831"/>
                  </a:ext>
                </a:extLst>
              </a:tr>
              <a:tr h="332085"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gnd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285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164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69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004713"/>
                  </a:ext>
                </a:extLst>
              </a:tr>
              <a:tr h="33208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power1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469396"/>
                  </a:ext>
                </a:extLst>
              </a:tr>
              <a:tr h="33208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res2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335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190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104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294134"/>
                  </a:ext>
                </a:extLst>
              </a:tr>
              <a:tr h="33208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cap1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516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265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133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54637"/>
                  </a:ext>
                </a:extLst>
              </a:tr>
              <a:tr h="33208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diode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410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224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129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239858"/>
                  </a:ext>
                </a:extLst>
              </a:tr>
              <a:tr h="33208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cap2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62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49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80444"/>
                  </a:ext>
                </a:extLst>
              </a:tr>
              <a:tr h="332085"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mos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216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157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118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421106"/>
                  </a:ext>
                </a:extLst>
              </a:tr>
              <a:tr h="33208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switch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51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36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792536"/>
                  </a:ext>
                </a:extLst>
              </a:tr>
              <a:tr h="33208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amplifier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119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67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39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269090"/>
                  </a:ext>
                </a:extLst>
              </a:tr>
              <a:tr h="33208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inductance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84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43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793836"/>
                  </a:ext>
                </a:extLst>
              </a:tr>
              <a:tr h="332085">
                <a:tc>
                  <a:txBody>
                    <a:bodyPr/>
                    <a:lstStyle/>
                    <a:p>
                      <a:r>
                        <a:rPr lang="en-US" altLang="zh-CN" dirty="0"/>
                        <a:t>power2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241388"/>
                  </a:ext>
                </a:extLst>
              </a:tr>
            </a:tbl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F5778504-7F95-CE86-F3D1-FBC011653623}"/>
              </a:ext>
            </a:extLst>
          </p:cNvPr>
          <p:cNvSpPr txBox="1"/>
          <p:nvPr/>
        </p:nvSpPr>
        <p:spPr>
          <a:xfrm>
            <a:off x="852021" y="1451863"/>
            <a:ext cx="5437409" cy="985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数据集规模：</a:t>
            </a:r>
            <a:r>
              <a:rPr lang="en-US" altLang="zh-CN" sz="1600" dirty="0"/>
              <a:t>611</a:t>
            </a:r>
            <a:r>
              <a:rPr lang="zh-CN" altLang="en-US" sz="1600" dirty="0"/>
              <a:t>张网络上下载的图片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数据集初步分类：</a:t>
            </a:r>
            <a:endParaRPr lang="en-US" altLang="zh-CN" sz="1600" dirty="0"/>
          </a:p>
          <a:p>
            <a:pPr>
              <a:lnSpc>
                <a:spcPct val="125000"/>
              </a:lnSpc>
            </a:pPr>
            <a:endParaRPr lang="en-US" altLang="zh-CN" sz="16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1CE236B-5B07-C7A8-1AF3-C2B52D7D5060}"/>
              </a:ext>
            </a:extLst>
          </p:cNvPr>
          <p:cNvSpPr txBox="1"/>
          <p:nvPr/>
        </p:nvSpPr>
        <p:spPr>
          <a:xfrm>
            <a:off x="852020" y="4643941"/>
            <a:ext cx="6753423" cy="985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训练超参数：</a:t>
            </a:r>
            <a:r>
              <a:rPr lang="en-US" altLang="zh-CN" sz="1600" dirty="0" err="1"/>
              <a:t>batch_size</a:t>
            </a:r>
            <a:r>
              <a:rPr lang="en-US" altLang="zh-CN" sz="1600" dirty="0"/>
              <a:t>=16</a:t>
            </a:r>
            <a:r>
              <a:rPr lang="zh-CN" altLang="en-US" sz="1600" dirty="0"/>
              <a:t>，</a:t>
            </a:r>
            <a:r>
              <a:rPr lang="en-US" altLang="zh-CN" sz="1600" dirty="0"/>
              <a:t>epochs=300</a:t>
            </a:r>
            <a:r>
              <a:rPr lang="zh-CN" altLang="en-US" sz="1600" dirty="0"/>
              <a:t>，</a:t>
            </a:r>
            <a:r>
              <a:rPr lang="en-US" altLang="zh-CN" sz="1600" dirty="0"/>
              <a:t>lr0=0.01</a:t>
            </a:r>
            <a:r>
              <a:rPr lang="zh-CN" altLang="en-US" sz="1600" dirty="0"/>
              <a:t>，</a:t>
            </a:r>
            <a:r>
              <a:rPr lang="en-US" altLang="zh-CN" sz="1600" dirty="0" err="1"/>
              <a:t>lrf</a:t>
            </a:r>
            <a:r>
              <a:rPr lang="en-US" altLang="zh-CN" sz="1600" dirty="0"/>
              <a:t>=0.01</a:t>
            </a:r>
            <a:r>
              <a:rPr lang="zh-CN" altLang="en-US" sz="1600" dirty="0"/>
              <a:t>，</a:t>
            </a:r>
            <a:r>
              <a:rPr lang="en-US" altLang="zh-CN" sz="1600" dirty="0" err="1"/>
              <a:t>sgd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训练收敛参数：</a:t>
            </a:r>
            <a:r>
              <a:rPr lang="en-US" altLang="zh-CN" sz="1600" dirty="0"/>
              <a:t>pre=0.92</a:t>
            </a:r>
            <a:r>
              <a:rPr lang="zh-CN" altLang="en-US" sz="1600" dirty="0"/>
              <a:t>，</a:t>
            </a:r>
            <a:r>
              <a:rPr lang="en-US" altLang="zh-CN" sz="1600" dirty="0"/>
              <a:t>recall=0.81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测试集结果：</a:t>
            </a:r>
            <a:r>
              <a:rPr lang="en-US" altLang="zh-CN" sz="1600" dirty="0"/>
              <a:t>pre=0.83</a:t>
            </a:r>
            <a:r>
              <a:rPr lang="zh-CN" altLang="en-US" sz="1600" dirty="0"/>
              <a:t>，</a:t>
            </a:r>
            <a:r>
              <a:rPr lang="en-US" altLang="zh-CN" sz="1600" dirty="0"/>
              <a:t>recall=0.76</a:t>
            </a:r>
            <a:r>
              <a:rPr lang="zh-CN" altLang="en-US" sz="1600" dirty="0"/>
              <a:t>，</a:t>
            </a:r>
            <a:r>
              <a:rPr lang="en-US" altLang="zh-CN" sz="1600" dirty="0"/>
              <a:t>mAP@0.5=0.811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E6DC147-6DBB-A0B9-E330-52A5D2891E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33" y="1497952"/>
            <a:ext cx="6645431" cy="44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9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3.2---</a:t>
            </a:r>
            <a:r>
              <a:rPr lang="zh-CN" altLang="en-US" dirty="0"/>
              <a:t>网络分割</a:t>
            </a:r>
            <a:endParaRPr lang="en-US" altLang="zh-CN" dirty="0"/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031A3264-424C-9D30-37A6-75033B1A934B}"/>
              </a:ext>
            </a:extLst>
          </p:cNvPr>
          <p:cNvSpPr txBox="1">
            <a:spLocks/>
          </p:cNvSpPr>
          <p:nvPr/>
        </p:nvSpPr>
        <p:spPr>
          <a:xfrm>
            <a:off x="932788" y="982643"/>
            <a:ext cx="2332927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算法介绍</a:t>
            </a:r>
            <a:endParaRPr lang="en-US" altLang="zh-CN" dirty="0"/>
          </a:p>
        </p:txBody>
      </p:sp>
      <p:grpSp>
        <p:nvGrpSpPr>
          <p:cNvPr id="18" name="Group 48">
            <a:extLst>
              <a:ext uri="{FF2B5EF4-FFF2-40B4-BE49-F238E27FC236}">
                <a16:creationId xmlns:a16="http://schemas.microsoft.com/office/drawing/2014/main" id="{3D8B5E7E-80B5-1A31-E2C3-BBFB7C158FBB}"/>
              </a:ext>
            </a:extLst>
          </p:cNvPr>
          <p:cNvGrpSpPr/>
          <p:nvPr/>
        </p:nvGrpSpPr>
        <p:grpSpPr>
          <a:xfrm>
            <a:off x="442049" y="977713"/>
            <a:ext cx="409972" cy="409972"/>
            <a:chOff x="669869" y="597304"/>
            <a:chExt cx="409972" cy="409972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890D1F8F-76B0-1513-6D40-2675BB45859E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D37F2FA1-944F-2CD2-B29E-D41568457AAC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1" name="ïśļiḑé">
              <a:extLst>
                <a:ext uri="{FF2B5EF4-FFF2-40B4-BE49-F238E27FC236}">
                  <a16:creationId xmlns:a16="http://schemas.microsoft.com/office/drawing/2014/main" id="{C7651951-E9DF-539B-D8A4-9BF2B517B5C6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041" name="文本框 1040">
            <a:extLst>
              <a:ext uri="{FF2B5EF4-FFF2-40B4-BE49-F238E27FC236}">
                <a16:creationId xmlns:a16="http://schemas.microsoft.com/office/drawing/2014/main" id="{4612FA80-D2FF-700E-F11E-8D344152EDF2}"/>
              </a:ext>
            </a:extLst>
          </p:cNvPr>
          <p:cNvSpPr txBox="1"/>
          <p:nvPr/>
        </p:nvSpPr>
        <p:spPr>
          <a:xfrm>
            <a:off x="649760" y="1540240"/>
            <a:ext cx="9664672" cy="1600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Step1:</a:t>
            </a:r>
            <a:r>
              <a:rPr lang="zh-CN" altLang="en-US" sz="1600" dirty="0"/>
              <a:t>将目标检测得到的预测框抹白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Step2:</a:t>
            </a:r>
            <a:r>
              <a:rPr lang="zh-CN" altLang="en-US" sz="1600" dirty="0"/>
              <a:t>中值滤波</a:t>
            </a:r>
            <a:r>
              <a:rPr lang="en-US" altLang="zh-CN" sz="1600" dirty="0"/>
              <a:t>+</a:t>
            </a:r>
            <a:r>
              <a:rPr lang="zh-CN" altLang="en-US" sz="1600" dirty="0"/>
              <a:t>图像二值化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Step3:</a:t>
            </a:r>
            <a:r>
              <a:rPr lang="zh-CN" altLang="en-US" sz="1600" dirty="0"/>
              <a:t>采用</a:t>
            </a:r>
            <a:r>
              <a:rPr lang="en-US" altLang="zh-CN" sz="1600" dirty="0"/>
              <a:t>Seed-Filling</a:t>
            </a:r>
            <a:r>
              <a:rPr lang="zh-CN" altLang="en-US" sz="1600" dirty="0"/>
              <a:t>算法对图像进行连通域分析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Step4:</a:t>
            </a:r>
            <a:r>
              <a:rPr lang="zh-CN" altLang="en-US" sz="1600" dirty="0"/>
              <a:t>计算各个连通域的像素点个数以及边缘特征，去除背景连通域以及主干网络之外的文本连通域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Step5:</a:t>
            </a:r>
            <a:r>
              <a:rPr lang="zh-CN" altLang="en-US" sz="1600" dirty="0"/>
              <a:t>得到主要的几个网络连通域后，将其输出为二值化图片</a:t>
            </a:r>
            <a:endParaRPr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1F4BB2-C8E8-0F26-0F2D-36421D4E7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34" y="3205282"/>
            <a:ext cx="2479598" cy="17249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EDBAA8-AAE3-0A75-7861-FD10FACFB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408" y="3293746"/>
            <a:ext cx="2203895" cy="15480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31A8F3-BE9F-90A2-5B9F-6019CF74D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721" y="3205282"/>
            <a:ext cx="2479598" cy="17249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FA0D64-1497-697F-7F45-8919BCF82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0984" y="3293746"/>
            <a:ext cx="2039624" cy="15480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462066B-4447-0737-2954-FA23E9EFCF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75" y="5419813"/>
            <a:ext cx="1328996" cy="9241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49EC419-E9E1-BF25-5E45-2135202A9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04" y="5419414"/>
            <a:ext cx="1328997" cy="9245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87E90E3-F516-FF00-A2DA-A555F06041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173" y="5419813"/>
            <a:ext cx="1328996" cy="92412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B86281A-D7B5-F890-DD08-77C1AD5A0F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345" y="5413097"/>
            <a:ext cx="1328996" cy="92451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93B27DF-BA9B-BFF8-6904-64F468BED2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5" y="5413097"/>
            <a:ext cx="1328996" cy="924519"/>
          </a:xfrm>
          <a:prstGeom prst="rect">
            <a:avLst/>
          </a:prstGeom>
        </p:spPr>
      </p:pic>
      <p:sp>
        <p:nvSpPr>
          <p:cNvPr id="24" name="箭头: 右 23">
            <a:extLst>
              <a:ext uri="{FF2B5EF4-FFF2-40B4-BE49-F238E27FC236}">
                <a16:creationId xmlns:a16="http://schemas.microsoft.com/office/drawing/2014/main" id="{E0F942EF-82B0-3F71-4430-3B81820039CF}"/>
              </a:ext>
            </a:extLst>
          </p:cNvPr>
          <p:cNvSpPr/>
          <p:nvPr/>
        </p:nvSpPr>
        <p:spPr>
          <a:xfrm>
            <a:off x="3188208" y="3901440"/>
            <a:ext cx="279452" cy="164592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5CC936B8-3374-AFB9-EE62-CC1E5D5BB772}"/>
              </a:ext>
            </a:extLst>
          </p:cNvPr>
          <p:cNvSpPr/>
          <p:nvPr/>
        </p:nvSpPr>
        <p:spPr>
          <a:xfrm>
            <a:off x="5988285" y="3901440"/>
            <a:ext cx="279452" cy="164592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298A03E0-79B8-7891-00D0-E9170D5125C8}"/>
              </a:ext>
            </a:extLst>
          </p:cNvPr>
          <p:cNvSpPr/>
          <p:nvPr/>
        </p:nvSpPr>
        <p:spPr>
          <a:xfrm>
            <a:off x="8649822" y="3889609"/>
            <a:ext cx="279452" cy="164592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6DAA7DDB-1C08-ED28-8E71-5B4E1D83D8F0}"/>
              </a:ext>
            </a:extLst>
          </p:cNvPr>
          <p:cNvSpPr/>
          <p:nvPr/>
        </p:nvSpPr>
        <p:spPr>
          <a:xfrm>
            <a:off x="9491472" y="4930219"/>
            <a:ext cx="231648" cy="318437"/>
          </a:xfrm>
          <a:prstGeom prst="down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03922E5-59C0-353B-F51A-1C86C463FBD5}"/>
              </a:ext>
            </a:extLst>
          </p:cNvPr>
          <p:cNvSpPr/>
          <p:nvPr/>
        </p:nvSpPr>
        <p:spPr>
          <a:xfrm>
            <a:off x="2037797" y="5777717"/>
            <a:ext cx="1083346" cy="2083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subnet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788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3.3---</a:t>
            </a:r>
            <a:r>
              <a:rPr lang="zh-CN" altLang="en-US" dirty="0"/>
              <a:t>网表生成</a:t>
            </a:r>
            <a:endParaRPr lang="en-US" altLang="zh-CN" dirty="0"/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031A3264-424C-9D30-37A6-75033B1A934B}"/>
              </a:ext>
            </a:extLst>
          </p:cNvPr>
          <p:cNvSpPr txBox="1">
            <a:spLocks/>
          </p:cNvSpPr>
          <p:nvPr/>
        </p:nvSpPr>
        <p:spPr>
          <a:xfrm>
            <a:off x="932788" y="982643"/>
            <a:ext cx="2332927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算法介绍</a:t>
            </a:r>
            <a:endParaRPr lang="en-US" altLang="zh-CN" dirty="0"/>
          </a:p>
        </p:txBody>
      </p:sp>
      <p:grpSp>
        <p:nvGrpSpPr>
          <p:cNvPr id="18" name="Group 48">
            <a:extLst>
              <a:ext uri="{FF2B5EF4-FFF2-40B4-BE49-F238E27FC236}">
                <a16:creationId xmlns:a16="http://schemas.microsoft.com/office/drawing/2014/main" id="{3D8B5E7E-80B5-1A31-E2C3-BBFB7C158FBB}"/>
              </a:ext>
            </a:extLst>
          </p:cNvPr>
          <p:cNvGrpSpPr/>
          <p:nvPr/>
        </p:nvGrpSpPr>
        <p:grpSpPr>
          <a:xfrm>
            <a:off x="442049" y="977713"/>
            <a:ext cx="409972" cy="409972"/>
            <a:chOff x="669869" y="597304"/>
            <a:chExt cx="409972" cy="409972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890D1F8F-76B0-1513-6D40-2675BB45859E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D37F2FA1-944F-2CD2-B29E-D41568457AAC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1" name="ïśļiḑé">
              <a:extLst>
                <a:ext uri="{FF2B5EF4-FFF2-40B4-BE49-F238E27FC236}">
                  <a16:creationId xmlns:a16="http://schemas.microsoft.com/office/drawing/2014/main" id="{C7651951-E9DF-539B-D8A4-9BF2B517B5C6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041" name="文本框 1040">
            <a:extLst>
              <a:ext uri="{FF2B5EF4-FFF2-40B4-BE49-F238E27FC236}">
                <a16:creationId xmlns:a16="http://schemas.microsoft.com/office/drawing/2014/main" id="{4612FA80-D2FF-700E-F11E-8D344152EDF2}"/>
              </a:ext>
            </a:extLst>
          </p:cNvPr>
          <p:cNvSpPr txBox="1"/>
          <p:nvPr/>
        </p:nvSpPr>
        <p:spPr>
          <a:xfrm>
            <a:off x="649760" y="1540240"/>
            <a:ext cx="7073871" cy="12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Step1:</a:t>
            </a:r>
            <a:r>
              <a:rPr lang="zh-CN" altLang="en-US" sz="1600" dirty="0"/>
              <a:t>将一张电路中每一个预测框都生成一个二值图片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Step2:</a:t>
            </a:r>
            <a:r>
              <a:rPr lang="zh-CN" altLang="en-US" sz="1600" dirty="0"/>
              <a:t>对每一个预测框，与所有的子网络连通域进行交集（点乘）运算，得到的图片如果全为</a:t>
            </a:r>
            <a:r>
              <a:rPr lang="en-US" altLang="zh-CN" sz="1600" dirty="0"/>
              <a:t>0</a:t>
            </a:r>
            <a:r>
              <a:rPr lang="zh-CN" altLang="en-US" sz="1600" dirty="0"/>
              <a:t>（黑色），表示不相交，即元器件与网络不相连；否则相连，输出相应的字段信息保存在网表文件中</a:t>
            </a:r>
            <a:endParaRPr lang="en-US" altLang="zh-CN" sz="1600" dirty="0"/>
          </a:p>
        </p:txBody>
      </p:sp>
      <p:grpSp>
        <p:nvGrpSpPr>
          <p:cNvPr id="1033" name="组合 1032">
            <a:extLst>
              <a:ext uri="{FF2B5EF4-FFF2-40B4-BE49-F238E27FC236}">
                <a16:creationId xmlns:a16="http://schemas.microsoft.com/office/drawing/2014/main" id="{60A77A49-6486-B4AF-857B-D256FFD2EC71}"/>
              </a:ext>
            </a:extLst>
          </p:cNvPr>
          <p:cNvGrpSpPr/>
          <p:nvPr/>
        </p:nvGrpSpPr>
        <p:grpSpPr>
          <a:xfrm>
            <a:off x="649760" y="2835146"/>
            <a:ext cx="10715910" cy="2341472"/>
            <a:chOff x="360522" y="3187600"/>
            <a:chExt cx="11336124" cy="271340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6D57BDF-8E0D-A35B-E802-8FA405CC6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522" y="3561806"/>
              <a:ext cx="1992534" cy="1386110"/>
            </a:xfrm>
            <a:prstGeom prst="rect">
              <a:avLst/>
            </a:prstGeom>
          </p:spPr>
        </p:pic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4CD762D-9A7F-A08B-288E-BDACE8D952E3}"/>
                </a:ext>
              </a:extLst>
            </p:cNvPr>
            <p:cNvGrpSpPr/>
            <p:nvPr/>
          </p:nvGrpSpPr>
          <p:grpSpPr>
            <a:xfrm>
              <a:off x="2618716" y="3429000"/>
              <a:ext cx="3738130" cy="1941576"/>
              <a:chOff x="2596896" y="3429000"/>
              <a:chExt cx="3738130" cy="1888760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62A3248-2B80-0B48-E516-8FD324D79150}"/>
                  </a:ext>
                </a:extLst>
              </p:cNvPr>
              <p:cNvSpPr/>
              <p:nvPr/>
            </p:nvSpPr>
            <p:spPr>
              <a:xfrm>
                <a:off x="2596896" y="3429000"/>
                <a:ext cx="3738130" cy="188876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noFill/>
                </a:endParaRPr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C67B033C-E532-0A1F-CD30-1DE638A1A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8097" y="3555514"/>
                <a:ext cx="1015943" cy="706743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1371C54A-DAE8-C12C-D7DB-61B2E3FEF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5438" y="3561805"/>
                <a:ext cx="998869" cy="694865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EDE459C4-CD00-E3AF-A006-BF69B1152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7830" y="4414614"/>
                <a:ext cx="1015944" cy="706744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AD9B98EF-69C3-14FD-D7CE-18437C26C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5438" y="4426493"/>
                <a:ext cx="998869" cy="694865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FDCD068E-043D-158C-0486-2ED181532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8097" y="4414615"/>
                <a:ext cx="1015943" cy="706743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6D8D7E1D-165E-6A46-220C-7DFAEE276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6368" y="3555514"/>
                <a:ext cx="998868" cy="694865"/>
              </a:xfrm>
              <a:prstGeom prst="rect">
                <a:avLst/>
              </a:prstGeom>
            </p:spPr>
          </p:pic>
        </p:grp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69494CAB-9852-F839-9965-5BFCBFF73CB1}"/>
                </a:ext>
              </a:extLst>
            </p:cNvPr>
            <p:cNvSpPr/>
            <p:nvPr/>
          </p:nvSpPr>
          <p:spPr>
            <a:xfrm>
              <a:off x="2363966" y="4139184"/>
              <a:ext cx="243840" cy="170688"/>
            </a:xfrm>
            <a:prstGeom prst="rightArrow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A5CB831-EF28-40CA-7A51-9C3124CA463E}"/>
                </a:ext>
              </a:extLst>
            </p:cNvPr>
            <p:cNvSpPr/>
            <p:nvPr/>
          </p:nvSpPr>
          <p:spPr>
            <a:xfrm>
              <a:off x="4047744" y="3187600"/>
              <a:ext cx="609600" cy="24317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box</a:t>
              </a:r>
              <a:endParaRPr lang="zh-CN" altLang="en-US" dirty="0"/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0953A75-9FFF-003F-819C-F7F21861665E}"/>
                </a:ext>
              </a:extLst>
            </p:cNvPr>
            <p:cNvGrpSpPr/>
            <p:nvPr/>
          </p:nvGrpSpPr>
          <p:grpSpPr>
            <a:xfrm>
              <a:off x="7228278" y="3429000"/>
              <a:ext cx="4468368" cy="2472001"/>
              <a:chOff x="7723632" y="1008815"/>
              <a:chExt cx="4468368" cy="2472001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C7F372A-069A-D6B7-C2E6-5086CD60FAAB}"/>
                  </a:ext>
                </a:extLst>
              </p:cNvPr>
              <p:cNvSpPr/>
              <p:nvPr/>
            </p:nvSpPr>
            <p:spPr>
              <a:xfrm>
                <a:off x="7723632" y="1008815"/>
                <a:ext cx="4468368" cy="2472001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F73F400E-9B92-12C1-CF5A-306744F29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5990" y="2306759"/>
                <a:ext cx="1328996" cy="924121"/>
              </a:xfrm>
              <a:prstGeom prst="rect">
                <a:avLst/>
              </a:prstGeom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3E254CD7-8661-1CB9-0EC3-610D3B35D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17619" y="2306360"/>
                <a:ext cx="1328997" cy="924520"/>
              </a:xfrm>
              <a:prstGeom prst="rect">
                <a:avLst/>
              </a:prstGeom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BC6FAC9F-D7E1-C278-2489-67E6AB575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09249" y="2306759"/>
                <a:ext cx="1328996" cy="924121"/>
              </a:xfrm>
              <a:prstGeom prst="rect">
                <a:avLst/>
              </a:prstGeom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DD0468FE-4754-B3BE-CC5A-7338735B20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17620" y="1205813"/>
                <a:ext cx="1328996" cy="924519"/>
              </a:xfrm>
              <a:prstGeom prst="rect">
                <a:avLst/>
              </a:prstGeom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DEB6EF2C-DA28-C57D-6E5E-FBC5FF836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5990" y="1205813"/>
                <a:ext cx="1328996" cy="924519"/>
              </a:xfrm>
              <a:prstGeom prst="rect">
                <a:avLst/>
              </a:prstGeom>
            </p:spPr>
          </p:pic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B9FE947-2E6C-2EE5-A452-47E8C0231FBD}"/>
                </a:ext>
              </a:extLst>
            </p:cNvPr>
            <p:cNvSpPr/>
            <p:nvPr/>
          </p:nvSpPr>
          <p:spPr>
            <a:xfrm>
              <a:off x="8522208" y="3187600"/>
              <a:ext cx="1146048" cy="2414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subnet</a:t>
              </a:r>
              <a:endParaRPr lang="zh-CN" altLang="en-US" dirty="0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F9865CF-2305-18F7-2149-FC3AD20C7198}"/>
                </a:ext>
              </a:extLst>
            </p:cNvPr>
            <p:cNvCxnSpPr>
              <a:stCxn id="27" idx="3"/>
            </p:cNvCxnSpPr>
            <p:nvPr/>
          </p:nvCxnSpPr>
          <p:spPr>
            <a:xfrm>
              <a:off x="6197056" y="3916200"/>
              <a:ext cx="1133580" cy="174216"/>
            </a:xfrm>
            <a:prstGeom prst="line">
              <a:avLst/>
            </a:prstGeom>
            <a:ln w="381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C80303E-9A63-0FE6-7E0B-0D5AF8A1DCD5}"/>
                </a:ext>
              </a:extLst>
            </p:cNvPr>
            <p:cNvCxnSpPr>
              <a:stCxn id="27" idx="3"/>
              <a:endCxn id="37" idx="1"/>
            </p:cNvCxnSpPr>
            <p:nvPr/>
          </p:nvCxnSpPr>
          <p:spPr>
            <a:xfrm>
              <a:off x="6197056" y="3916200"/>
              <a:ext cx="2625210" cy="172058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0693554A-E66F-4534-1906-7E80FB542659}"/>
                </a:ext>
              </a:extLst>
            </p:cNvPr>
            <p:cNvCxnSpPr>
              <a:cxnSpLocks/>
            </p:cNvCxnSpPr>
            <p:nvPr/>
          </p:nvCxnSpPr>
          <p:spPr>
            <a:xfrm>
              <a:off x="6197056" y="3916200"/>
              <a:ext cx="1133580" cy="1252482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1F42D671-24BA-64E9-FF71-0B52E808E92C}"/>
                </a:ext>
              </a:extLst>
            </p:cNvPr>
            <p:cNvCxnSpPr>
              <a:cxnSpLocks/>
              <a:stCxn id="27" idx="3"/>
              <a:endCxn id="35" idx="1"/>
            </p:cNvCxnSpPr>
            <p:nvPr/>
          </p:nvCxnSpPr>
          <p:spPr>
            <a:xfrm>
              <a:off x="6197056" y="3916200"/>
              <a:ext cx="2625209" cy="1272605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38E037C2-6DD6-81A9-A87A-83A2F37BDB80}"/>
                </a:ext>
              </a:extLst>
            </p:cNvPr>
            <p:cNvCxnSpPr>
              <a:cxnSpLocks/>
              <a:stCxn id="27" idx="3"/>
              <a:endCxn id="36" idx="1"/>
            </p:cNvCxnSpPr>
            <p:nvPr/>
          </p:nvCxnSpPr>
          <p:spPr>
            <a:xfrm>
              <a:off x="6197056" y="3916200"/>
              <a:ext cx="4116839" cy="1272805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25" name="矩形 1024">
              <a:extLst>
                <a:ext uri="{FF2B5EF4-FFF2-40B4-BE49-F238E27FC236}">
                  <a16:creationId xmlns:a16="http://schemas.microsoft.com/office/drawing/2014/main" id="{2AA8E649-5B9F-D111-280B-4DCD2B67EE1A}"/>
                </a:ext>
              </a:extLst>
            </p:cNvPr>
            <p:cNvSpPr/>
            <p:nvPr/>
          </p:nvSpPr>
          <p:spPr>
            <a:xfrm>
              <a:off x="6523765" y="3505092"/>
              <a:ext cx="483703" cy="33501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/>
                <a:t>点乘运算</a:t>
              </a:r>
            </a:p>
          </p:txBody>
        </p:sp>
      </p:grpSp>
      <p:graphicFrame>
        <p:nvGraphicFramePr>
          <p:cNvPr id="1028" name="表格 1028">
            <a:extLst>
              <a:ext uri="{FF2B5EF4-FFF2-40B4-BE49-F238E27FC236}">
                <a16:creationId xmlns:a16="http://schemas.microsoft.com/office/drawing/2014/main" id="{07114162-F34C-7089-1984-0B11A9906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774366"/>
              </p:ext>
            </p:extLst>
          </p:nvPr>
        </p:nvGraphicFramePr>
        <p:xfrm>
          <a:off x="7753554" y="1623518"/>
          <a:ext cx="1028534" cy="914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880">
                  <a:extLst>
                    <a:ext uri="{9D8B030D-6E8A-4147-A177-3AD203B41FA5}">
                      <a16:colId xmlns:a16="http://schemas.microsoft.com/office/drawing/2014/main" val="3442185031"/>
                    </a:ext>
                  </a:extLst>
                </a:gridCol>
                <a:gridCol w="359327">
                  <a:extLst>
                    <a:ext uri="{9D8B030D-6E8A-4147-A177-3AD203B41FA5}">
                      <a16:colId xmlns:a16="http://schemas.microsoft.com/office/drawing/2014/main" val="356715127"/>
                    </a:ext>
                  </a:extLst>
                </a:gridCol>
                <a:gridCol w="359327">
                  <a:extLst>
                    <a:ext uri="{9D8B030D-6E8A-4147-A177-3AD203B41FA5}">
                      <a16:colId xmlns:a16="http://schemas.microsoft.com/office/drawing/2014/main" val="225511482"/>
                    </a:ext>
                  </a:extLst>
                </a:gridCol>
              </a:tblGrid>
              <a:tr h="3049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765912"/>
                  </a:ext>
                </a:extLst>
              </a:tr>
              <a:tr h="3049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703911"/>
                  </a:ext>
                </a:extLst>
              </a:tr>
              <a:tr h="3049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828597"/>
                  </a:ext>
                </a:extLst>
              </a:tr>
            </a:tbl>
          </a:graphicData>
        </a:graphic>
      </p:graphicFrame>
      <p:graphicFrame>
        <p:nvGraphicFramePr>
          <p:cNvPr id="1029" name="表格 1028">
            <a:extLst>
              <a:ext uri="{FF2B5EF4-FFF2-40B4-BE49-F238E27FC236}">
                <a16:creationId xmlns:a16="http://schemas.microsoft.com/office/drawing/2014/main" id="{1E655C3A-9FD8-E413-2C7C-70C92CAFD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561017"/>
              </p:ext>
            </p:extLst>
          </p:nvPr>
        </p:nvGraphicFramePr>
        <p:xfrm>
          <a:off x="9405907" y="1623518"/>
          <a:ext cx="1028534" cy="914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880">
                  <a:extLst>
                    <a:ext uri="{9D8B030D-6E8A-4147-A177-3AD203B41FA5}">
                      <a16:colId xmlns:a16="http://schemas.microsoft.com/office/drawing/2014/main" val="3442185031"/>
                    </a:ext>
                  </a:extLst>
                </a:gridCol>
                <a:gridCol w="359327">
                  <a:extLst>
                    <a:ext uri="{9D8B030D-6E8A-4147-A177-3AD203B41FA5}">
                      <a16:colId xmlns:a16="http://schemas.microsoft.com/office/drawing/2014/main" val="356715127"/>
                    </a:ext>
                  </a:extLst>
                </a:gridCol>
                <a:gridCol w="359327">
                  <a:extLst>
                    <a:ext uri="{9D8B030D-6E8A-4147-A177-3AD203B41FA5}">
                      <a16:colId xmlns:a16="http://schemas.microsoft.com/office/drawing/2014/main" val="225511482"/>
                    </a:ext>
                  </a:extLst>
                </a:gridCol>
              </a:tblGrid>
              <a:tr h="3049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765912"/>
                  </a:ext>
                </a:extLst>
              </a:tr>
              <a:tr h="3049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703911"/>
                  </a:ext>
                </a:extLst>
              </a:tr>
              <a:tr h="3049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828597"/>
                  </a:ext>
                </a:extLst>
              </a:tr>
            </a:tbl>
          </a:graphicData>
        </a:graphic>
      </p:graphicFrame>
      <p:sp>
        <p:nvSpPr>
          <p:cNvPr id="1030" name="矩形 1029">
            <a:extLst>
              <a:ext uri="{FF2B5EF4-FFF2-40B4-BE49-F238E27FC236}">
                <a16:creationId xmlns:a16="http://schemas.microsoft.com/office/drawing/2014/main" id="{5CCFEACF-AB87-E333-8AB0-7D96277FC4BB}"/>
              </a:ext>
            </a:extLst>
          </p:cNvPr>
          <p:cNvSpPr/>
          <p:nvPr/>
        </p:nvSpPr>
        <p:spPr>
          <a:xfrm>
            <a:off x="8852146" y="1896275"/>
            <a:ext cx="483703" cy="33501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点乘运算</a:t>
            </a:r>
          </a:p>
        </p:txBody>
      </p:sp>
      <p:sp>
        <p:nvSpPr>
          <p:cNvPr id="1031" name="箭头: 下 1030">
            <a:extLst>
              <a:ext uri="{FF2B5EF4-FFF2-40B4-BE49-F238E27FC236}">
                <a16:creationId xmlns:a16="http://schemas.microsoft.com/office/drawing/2014/main" id="{A91BB895-FF9F-3362-2E76-E4DBF90AD163}"/>
              </a:ext>
            </a:extLst>
          </p:cNvPr>
          <p:cNvSpPr/>
          <p:nvPr/>
        </p:nvSpPr>
        <p:spPr>
          <a:xfrm rot="16200000">
            <a:off x="10551868" y="1912229"/>
            <a:ext cx="183362" cy="278100"/>
          </a:xfrm>
          <a:prstGeom prst="down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32" name="表格 1031">
            <a:extLst>
              <a:ext uri="{FF2B5EF4-FFF2-40B4-BE49-F238E27FC236}">
                <a16:creationId xmlns:a16="http://schemas.microsoft.com/office/drawing/2014/main" id="{85B5D2BB-8C04-3805-7150-87938B474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340815"/>
              </p:ext>
            </p:extLst>
          </p:nvPr>
        </p:nvGraphicFramePr>
        <p:xfrm>
          <a:off x="10821687" y="1618364"/>
          <a:ext cx="1028534" cy="914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880">
                  <a:extLst>
                    <a:ext uri="{9D8B030D-6E8A-4147-A177-3AD203B41FA5}">
                      <a16:colId xmlns:a16="http://schemas.microsoft.com/office/drawing/2014/main" val="3442185031"/>
                    </a:ext>
                  </a:extLst>
                </a:gridCol>
                <a:gridCol w="359327">
                  <a:extLst>
                    <a:ext uri="{9D8B030D-6E8A-4147-A177-3AD203B41FA5}">
                      <a16:colId xmlns:a16="http://schemas.microsoft.com/office/drawing/2014/main" val="356715127"/>
                    </a:ext>
                  </a:extLst>
                </a:gridCol>
                <a:gridCol w="359327">
                  <a:extLst>
                    <a:ext uri="{9D8B030D-6E8A-4147-A177-3AD203B41FA5}">
                      <a16:colId xmlns:a16="http://schemas.microsoft.com/office/drawing/2014/main" val="225511482"/>
                    </a:ext>
                  </a:extLst>
                </a:gridCol>
              </a:tblGrid>
              <a:tr h="3049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765912"/>
                  </a:ext>
                </a:extLst>
              </a:tr>
              <a:tr h="3049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703911"/>
                  </a:ext>
                </a:extLst>
              </a:tr>
              <a:tr h="3049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828597"/>
                  </a:ext>
                </a:extLst>
              </a:tr>
            </a:tbl>
          </a:graphicData>
        </a:graphic>
      </p:graphicFrame>
      <p:sp>
        <p:nvSpPr>
          <p:cNvPr id="1034" name="文本框 1033">
            <a:extLst>
              <a:ext uri="{FF2B5EF4-FFF2-40B4-BE49-F238E27FC236}">
                <a16:creationId xmlns:a16="http://schemas.microsoft.com/office/drawing/2014/main" id="{D983099C-BEA1-4F32-34E8-8F36CDEC1264}"/>
              </a:ext>
            </a:extLst>
          </p:cNvPr>
          <p:cNvSpPr txBox="1"/>
          <p:nvPr/>
        </p:nvSpPr>
        <p:spPr>
          <a:xfrm>
            <a:off x="647034" y="4953631"/>
            <a:ext cx="7073871" cy="12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/>
              <a:t>网表文件输出格式：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网表文件头：图像名</a:t>
            </a:r>
            <a:r>
              <a:rPr lang="en-US" altLang="zh-CN" sz="1600" dirty="0"/>
              <a:t>.TITLE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电路描述体：器件名 网络</a:t>
            </a:r>
            <a:r>
              <a:rPr lang="en-US" altLang="zh-CN" sz="1600" dirty="0"/>
              <a:t>1 </a:t>
            </a:r>
            <a:r>
              <a:rPr lang="zh-CN" altLang="en-US" sz="1600" dirty="0"/>
              <a:t>网络</a:t>
            </a:r>
            <a:r>
              <a:rPr lang="en-US" altLang="zh-CN" sz="1600" dirty="0"/>
              <a:t>2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网表结束体：</a:t>
            </a:r>
            <a:r>
              <a:rPr lang="en-US" altLang="zh-CN" sz="1600" dirty="0"/>
              <a:t>.END</a:t>
            </a:r>
          </a:p>
        </p:txBody>
      </p:sp>
      <p:pic>
        <p:nvPicPr>
          <p:cNvPr id="1035" name="图片 1034">
            <a:extLst>
              <a:ext uri="{FF2B5EF4-FFF2-40B4-BE49-F238E27FC236}">
                <a16:creationId xmlns:a16="http://schemas.microsoft.com/office/drawing/2014/main" id="{BCAF2A8E-82D3-A742-3F10-3DDBE5F370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47749" y="4953631"/>
            <a:ext cx="1550003" cy="148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330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4162</TotalTime>
  <Words>1262</Words>
  <Application>Microsoft Office PowerPoint</Application>
  <PresentationFormat>宽屏</PresentationFormat>
  <Paragraphs>223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-apple-system</vt:lpstr>
      <vt:lpstr>等线</vt:lpstr>
      <vt:lpstr>Microsoft YaHei</vt:lpstr>
      <vt:lpstr>Microsoft YaHei</vt:lpstr>
      <vt:lpstr>Arial</vt:lpstr>
      <vt:lpstr>Calibri</vt:lpstr>
      <vt:lpstr>Century Gothic</vt:lpstr>
      <vt:lpstr>Segoe UI</vt:lpstr>
      <vt:lpstr>Segoe UI Light</vt:lpstr>
      <vt:lpstr>Wingdings</vt:lpstr>
      <vt:lpstr>Office 主题​​</vt:lpstr>
      <vt:lpstr>2_OfficePLUS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#我给母校送模板#</dc:title>
  <dc:creator>李林昊</dc:creator>
  <cp:keywords>51PPT模板网</cp:keywords>
  <cp:lastModifiedBy>邱 瑞宸</cp:lastModifiedBy>
  <cp:revision>58</cp:revision>
  <dcterms:created xsi:type="dcterms:W3CDTF">2019-03-11T14:11:26Z</dcterms:created>
  <dcterms:modified xsi:type="dcterms:W3CDTF">2023-03-05T17:32:07Z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2019-04-12T02:41:52.0160681Z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69373f4c-3b11-4ae9-a932-ee563e5098c6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